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9" r:id="rId3"/>
    <p:sldId id="261" r:id="rId4"/>
    <p:sldId id="293" r:id="rId5"/>
    <p:sldId id="290" r:id="rId6"/>
    <p:sldId id="296" r:id="rId7"/>
    <p:sldId id="294" r:id="rId8"/>
    <p:sldId id="268" r:id="rId9"/>
    <p:sldId id="295" r:id="rId10"/>
    <p:sldId id="269" r:id="rId11"/>
    <p:sldId id="284" r:id="rId12"/>
    <p:sldId id="285" r:id="rId13"/>
    <p:sldId id="286" r:id="rId14"/>
    <p:sldId id="288" r:id="rId15"/>
    <p:sldId id="276" r:id="rId16"/>
    <p:sldId id="278" r:id="rId17"/>
    <p:sldId id="297" r:id="rId18"/>
    <p:sldId id="279" r:id="rId19"/>
    <p:sldId id="298" r:id="rId20"/>
    <p:sldId id="280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24" autoAdjust="0"/>
  </p:normalViewPr>
  <p:slideViewPr>
    <p:cSldViewPr>
      <p:cViewPr varScale="1">
        <p:scale>
          <a:sx n="89" d="100"/>
          <a:sy n="89" d="100"/>
        </p:scale>
        <p:origin x="-54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8A91F-096E-4378-B5F7-282E19F7CFE3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60F0E-0478-44F3-B30B-EDD6E11BE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1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60F0E-0478-44F3-B30B-EDD6E11BE2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2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60F0E-0478-44F3-B30B-EDD6E11BE2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2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60F0E-0478-44F3-B30B-EDD6E11BE2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6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60F0E-0478-44F3-B30B-EDD6E11BE22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60F0E-0478-44F3-B30B-EDD6E11BE22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8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7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8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6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1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5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1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2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9AB0D-E038-4CB1-A822-AE576788B9B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3A9F-1A5D-4FFE-97FA-3DAB40EF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2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Использование </a:t>
            </a:r>
            <a:r>
              <a:rPr lang="ru-RU" sz="36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здоровьесберегающих</a:t>
            </a:r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технологий в условиях введения ФГОС в дошкольные организации.</a:t>
            </a:r>
            <a:endParaRPr lang="ru-RU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1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34418"/>
            <a:ext cx="9260124" cy="7491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Здоровьесберегающие</a:t>
            </a: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технологии, используемые в </a:t>
            </a:r>
            <a:r>
              <a:rPr lang="ru-RU" sz="2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воспитательно</a:t>
            </a: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- образовательном процессе</a:t>
            </a:r>
            <a:endParaRPr lang="ru-RU" sz="2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86905" y="2818924"/>
            <a:ext cx="3033464" cy="17845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Виды технологий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96443" y="1052736"/>
            <a:ext cx="2737891" cy="10081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 и спортивные игры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84168" y="1772816"/>
            <a:ext cx="2736304" cy="11954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Релаксация физкультминутки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60616" y="3277073"/>
            <a:ext cx="2283384" cy="12241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16014" y="4797152"/>
            <a:ext cx="2376264" cy="129614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Самомассаж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663990" y="5517231"/>
            <a:ext cx="2363903" cy="115212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Динамическая пауза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979712" y="5581422"/>
            <a:ext cx="2437717" cy="11521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Гимнастика для глаз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23528" y="4797152"/>
            <a:ext cx="2232248" cy="10153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Дыхательная гимнастика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 flipH="1">
            <a:off x="35496" y="3176830"/>
            <a:ext cx="2520280" cy="12884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Гимнастика после сна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971600" y="1916832"/>
            <a:ext cx="2202424" cy="12024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Утренняя гимнастика.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4499992" y="2084142"/>
            <a:ext cx="576064" cy="753808"/>
          </a:xfrm>
          <a:prstGeom prst="upArrow">
            <a:avLst>
              <a:gd name="adj1" fmla="val 50000"/>
              <a:gd name="adj2" fmla="val 486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2926371">
            <a:off x="5813425" y="2586652"/>
            <a:ext cx="441820" cy="572164"/>
          </a:xfrm>
          <a:prstGeom prst="upArrow">
            <a:avLst>
              <a:gd name="adj1" fmla="val 50000"/>
              <a:gd name="adj2" fmla="val 598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320369" y="3546811"/>
            <a:ext cx="540246" cy="417660"/>
          </a:xfrm>
          <a:prstGeom prst="rightArrow">
            <a:avLst>
              <a:gd name="adj1" fmla="val 4743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309666">
            <a:off x="6077670" y="4180287"/>
            <a:ext cx="521265" cy="11112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556351">
            <a:off x="5303487" y="4520696"/>
            <a:ext cx="484632" cy="10277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567962">
            <a:off x="3442844" y="4423188"/>
            <a:ext cx="643041" cy="12456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907020">
            <a:off x="2660815" y="3893394"/>
            <a:ext cx="482595" cy="1442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2614198" y="3546811"/>
            <a:ext cx="682246" cy="5006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8639566">
            <a:off x="3068920" y="2693534"/>
            <a:ext cx="484632" cy="66238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4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09" y="0"/>
            <a:ext cx="9299509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0009" y="0"/>
            <a:ext cx="8016748" cy="6974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Подвижные и спортивные игры.</a:t>
            </a:r>
          </a:p>
          <a:p>
            <a:pPr lvl="0"/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  <a:cs typeface="Arial Unicode MS" pitchFamily="34" charset="-128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Подвижные и спортивные игры способствуют закреплению</a:t>
            </a:r>
          </a:p>
          <a:p>
            <a:pPr lvl="0"/>
            <a:r>
              <a:rPr lang="ru-RU" b="1" dirty="0">
                <a:solidFill>
                  <a:srgbClr val="333333"/>
                </a:solidFill>
                <a:latin typeface="Castellar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Castellar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и</a:t>
            </a:r>
            <a:r>
              <a:rPr lang="ru-RU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совершенствованию двигательных навыков и умений,</a:t>
            </a: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развивают физические качества : ловкость, быстроту, силу; воспитывают  смелость, решительность, настойчивость, инициативу, сообразительность, мышление.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Проводятся как часть НОД, на прогулке </a:t>
            </a: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,в  </a:t>
            </a:r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групповой комнате </a:t>
            </a: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– малой, средней </a:t>
            </a:r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степенью подвижности. </a:t>
            </a: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Ежедневно для всех возрастных групп.</a:t>
            </a:r>
            <a:endParaRPr lang="ru-RU" b="1" dirty="0">
              <a:solidFill>
                <a:srgbClr val="0070C0"/>
              </a:solidFill>
              <a:latin typeface="Batang" pitchFamily="18" charset="-127"/>
              <a:ea typeface="Batang" pitchFamily="18" charset="-127"/>
              <a:cs typeface="Arial Unicode MS" pitchFamily="34" charset="-128"/>
            </a:endParaRPr>
          </a:p>
        </p:txBody>
      </p:sp>
      <p:pic>
        <p:nvPicPr>
          <p:cNvPr id="1026" name="Picture 2" descr="D:\док мамы\Новая папка (5)\Детский сад 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009">
            <a:off x="2226344" y="3515619"/>
            <a:ext cx="2756782" cy="222801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шка\Documents\Новая папка Физкультура\SAM_2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772" flipH="1">
            <a:off x="5987722" y="4001121"/>
            <a:ext cx="2733045" cy="22952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5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0"/>
            <a:ext cx="766834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Физкультминутки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Снимают напряжение , </a:t>
            </a:r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восстанавливают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умственную </a:t>
            </a:r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работоспособность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детей, </a:t>
            </a:r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помогают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расслабиться, </a:t>
            </a:r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снимают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мышечную утомляемость, </a:t>
            </a:r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успокаивают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нервную систему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 время занятий, 2-5 мин, по мере утомляемости детей. Могут включать в себя элементы гимнастики для глаз, дыхательной гимнастики и других в зависимости от вида занятия. </a:t>
            </a:r>
          </a:p>
          <a:p>
            <a:endParaRPr lang="ru-RU" sz="20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Релаксация.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      В любом подходящем помещении. В зависимости от состояния детей и целей, педагог определяет интенсивность технологии. Для всех возрастных групп Можно использовать спокойную классическую музыку (Чайковский, Рахманинов), звуки природы.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pPr lvl="0"/>
            <a:endParaRPr lang="ru-RU" sz="2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4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http://www.v3wall.com/wallpaper/1440_900/1001/1440_900_20100119095704412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84">
            <a:off x="6187378" y="620011"/>
            <a:ext cx="2742574" cy="184747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4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8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3302" y="0"/>
            <a:ext cx="77403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Arial"/>
              </a:rPr>
              <a:t>Самомассаж.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</a:rPr>
              <a:t>Самомассаж - это массаж, выполняемый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</a:rPr>
              <a:t> самим ребёнком . Он улучшает кровообращение, помогает нормализовать  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</a:rPr>
              <a:t>работу внутренних органов, 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</a:rPr>
              <a:t>улучшить осанку. 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</a:rPr>
              <a:t>Самомассаж проводится в игровой форме ежедневно в виде пятиминутного занятия или в виде динамической паузы на занятиях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Пальчиковая </a:t>
            </a:r>
            <a:r>
              <a:rPr lang="ru-RU" sz="2400" b="1" dirty="0">
                <a:solidFill>
                  <a:srgbClr val="FF0000"/>
                </a:solidFill>
              </a:rPr>
              <a:t>гимнастика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Пальчиковая гимнастика решает множество  задач в развитии ребенка: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-способствует овладению навыками мелкой моторики;  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  помогает развивать речь;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-повышает работоспособность головного мозга; 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-развивает психические процессы: внимание </a:t>
            </a: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память </a:t>
            </a:r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 мышление, воображение;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-развивает тактильную чувствительность,</a:t>
            </a:r>
          </a:p>
          <a:p>
            <a:pPr marL="342900" lvl="0" indent="-342900">
              <a:buFontTx/>
              <a:buChar char="-"/>
            </a:pPr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снимает тревожность.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Проводится с младшего </a:t>
            </a: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возраста </a:t>
            </a:r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всех видах занятий </a:t>
            </a: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и в </a:t>
            </a:r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свободное время</a:t>
            </a:r>
          </a:p>
          <a:p>
            <a:pPr lvl="0"/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endParaRPr lang="ru-RU" sz="2000" b="1" dirty="0">
              <a:solidFill>
                <a:srgbClr val="0070C0"/>
              </a:solidFill>
            </a:endParaRPr>
          </a:p>
          <a:p>
            <a:pPr lvl="0"/>
            <a:endParaRPr lang="ru-RU" sz="2000" b="1" dirty="0" smtClean="0">
              <a:solidFill>
                <a:srgbClr val="0070C0"/>
              </a:solidFill>
            </a:endParaRPr>
          </a:p>
          <a:p>
            <a:pPr lvl="0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s://im0-tub-ru.yandex.net/i?id=348ef24036c6d3c01604cc268e400fb9&amp;n=33&amp;h=190&amp;w=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483">
            <a:off x="6905030" y="421291"/>
            <a:ext cx="2049319" cy="156847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amrabota.ru/images/34_72F/palchikovyeigrydlyadetej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673">
            <a:off x="6778855" y="4504593"/>
            <a:ext cx="2035322" cy="190454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3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77403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Гимнастика для глаз</a:t>
            </a:r>
          </a:p>
          <a:p>
            <a:pPr lvl="0" algn="ctr"/>
            <a:r>
              <a:rPr lang="ru-RU" sz="3200" b="1" dirty="0">
                <a:solidFill>
                  <a:srgbClr val="0070C0"/>
                </a:solidFill>
              </a:rPr>
              <a:t>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для предупреждения утомления глаз, укрепления </a:t>
            </a:r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     глазных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мышц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;</a:t>
            </a:r>
          </a:p>
          <a:p>
            <a:pPr lvl="0"/>
            <a:endParaRPr lang="ru-RU" sz="20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 для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профилактики нарушений зрения </a:t>
            </a:r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 дошкольников</a:t>
            </a:r>
            <a:r>
              <a:rPr lang="ru-RU" sz="2000" b="1" dirty="0" smtClean="0">
                <a:solidFill>
                  <a:srgbClr val="0070C0"/>
                </a:solidFill>
              </a:rPr>
              <a:t>;</a:t>
            </a:r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    Проводится ежедневно по 3-5 мин в любое свободное время , в разных формах физкультурно – оздоровительной работы в зависимости от интенсивности зрительной нагрузки с младшего возраста</a:t>
            </a:r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4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http://rosinka-nv.ru/wp-content/uploads/368-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58" y="3902246"/>
            <a:ext cx="3833534" cy="27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0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1" y="1"/>
            <a:ext cx="781236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Дыхательная гимнастика</a:t>
            </a:r>
            <a:endParaRPr lang="ru-RU" sz="1600" dirty="0">
              <a:solidFill>
                <a:srgbClr val="FF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Упражнения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для органов дыхания помогают насытиться кислородом каждой клеточке организма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ребёнка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упражнения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учат ребятишек управлять своим дыханием, что, в свою очередь, формирует умение управлять собой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правильное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дыхание улучшает работу головного мозга, сердца и нервной системы ребёнка, дыхательной и пищеварительной системы организма,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укрепляет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общее состояние здоровья дыхательная гимнастика — отличная профилактика болезней органов дыхания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Проводится в различных формах физкультурно – оздоровительной работы.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Обеспечить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проветривание помещения, педагогу дать детям инструкции об обязательной гигиене полости носа перед проведением процедуры.</a:t>
            </a:r>
            <a:endParaRPr lang="ru-RU" dirty="0" smtClean="0">
              <a:solidFill>
                <a:srgbClr val="0070C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/>
            </a:endParaRPr>
          </a:p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Дождик», «Снегоп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455">
            <a:off x="2332951" y="4478279"/>
            <a:ext cx="2644267" cy="20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етер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082">
            <a:off x="5745915" y="4604727"/>
            <a:ext cx="2939961" cy="18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6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0"/>
            <a:ext cx="788436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Утренняя гимнастика.</a:t>
            </a:r>
          </a:p>
          <a:p>
            <a:r>
              <a:rPr lang="ru-RU" sz="20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Зарядка, </a:t>
            </a:r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являясь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важной частью </a:t>
            </a:r>
            <a:endParaRPr lang="ru-RU" sz="2000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режима </a:t>
            </a:r>
            <a:r>
              <a:rPr lang="ru-RU" sz="20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двигательной </a:t>
            </a:r>
            <a:endParaRPr lang="ru-RU" sz="2000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активности </a:t>
            </a:r>
            <a:r>
              <a:rPr lang="ru-RU" sz="20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дошкольника</a:t>
            </a:r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приносит </a:t>
            </a:r>
            <a:r>
              <a:rPr lang="ru-RU" sz="20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колоссальную </a:t>
            </a:r>
            <a:endParaRPr lang="ru-RU" sz="2000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пользу </a:t>
            </a:r>
            <a:r>
              <a:rPr lang="ru-RU" sz="20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для каждого ребенка: </a:t>
            </a:r>
            <a:endParaRPr lang="ru-RU" sz="2000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пробуждает </a:t>
            </a:r>
            <a:r>
              <a:rPr lang="ru-RU" sz="20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организм после ночного сна, </a:t>
            </a:r>
            <a:endParaRPr lang="ru-RU" sz="2000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обеспечивает </a:t>
            </a:r>
            <a:r>
              <a:rPr lang="ru-RU" sz="20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заряд энергии и отличное настроение на весь день, улучшает самочувствие</a:t>
            </a:r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0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Проводится ежедневно перед завтраком во всех группах.</a:t>
            </a:r>
            <a:endParaRPr lang="ru-RU" sz="2000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2" descr="Фото 59 - Фотоальбом &quot;Мои фотографии&quot; пользователя Эйфория) - свадебные фотографии на московском свадебном порта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310">
            <a:off x="6487595" y="500037"/>
            <a:ext cx="2437723" cy="1866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xtLst/>
        </p:spPr>
      </p:pic>
      <p:pic>
        <p:nvPicPr>
          <p:cNvPr id="2051" name="Picture 3" descr="C:\Users\Иришка\Documents\Новая папка Физкультура\SAM_2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313">
            <a:off x="2395315" y="4490568"/>
            <a:ext cx="2312392" cy="165581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шка\Documents\Новая папка Физкультура\SAM_27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906">
            <a:off x="5891553" y="4377120"/>
            <a:ext cx="2448272" cy="169959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1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Варианты проведения утренней гимнастики.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Традиционная с использованием общеразвивающих упражнений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Игрового характера( состоит из нескольких подвижных игр)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С использованием полосы препятствий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С включением оздоровительных пробежек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С использованием простейших тренажеров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Ритмическая гимнастика, </a:t>
            </a:r>
            <a:r>
              <a:rPr lang="ru-RU" sz="2000" dirty="0" err="1">
                <a:solidFill>
                  <a:srgbClr val="0070C0"/>
                </a:solidFill>
                <a:ea typeface="Calibri"/>
                <a:cs typeface="Times New Roman"/>
              </a:rPr>
              <a:t>фитбол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, танцевальные движения, хороводы.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С использованием разных видов коррекционных гимнастик ( </a:t>
            </a:r>
            <a:r>
              <a:rPr lang="ru-RU" sz="2000" dirty="0" err="1">
                <a:solidFill>
                  <a:srgbClr val="0070C0"/>
                </a:solidFill>
                <a:ea typeface="Calibri"/>
                <a:cs typeface="Times New Roman"/>
              </a:rPr>
              <a:t>логоритмика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, пальчиковая, </a:t>
            </a:r>
            <a:r>
              <a:rPr lang="ru-RU" sz="2000" dirty="0" err="1">
                <a:solidFill>
                  <a:srgbClr val="0070C0"/>
                </a:solidFill>
                <a:ea typeface="Calibri"/>
                <a:cs typeface="Times New Roman"/>
              </a:rPr>
              <a:t>психогимнастика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, дыхательная, гимнастика для глаз)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С использованием разных видов самомассажа</a:t>
            </a:r>
            <a:b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  <a:ea typeface="Calibri"/>
                <a:cs typeface="Times New Roman"/>
              </a:rPr>
              <a:t> </a:t>
            </a:r>
            <a:endParaRPr lang="ru-RU" sz="11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04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3539" y="-30226"/>
            <a:ext cx="7884368" cy="6888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Гимнастика </a:t>
            </a:r>
            <a:r>
              <a:rPr lang="ru-RU" sz="3200" b="1" dirty="0">
                <a:solidFill>
                  <a:srgbClr val="FF0000"/>
                </a:solidFill>
              </a:rPr>
              <a:t>после </a:t>
            </a:r>
            <a:r>
              <a:rPr lang="ru-RU" sz="3200" b="1" dirty="0" smtClean="0">
                <a:solidFill>
                  <a:srgbClr val="FF0000"/>
                </a:solidFill>
              </a:rPr>
              <a:t>сна.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ea typeface="Batang" pitchFamily="18" charset="-127"/>
              </a:rPr>
              <a:t>помогает улучшить настроение детей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ea typeface="Batang" pitchFamily="18" charset="-127"/>
              </a:rPr>
              <a:t>поднимает мышечный тонус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ea typeface="Batang" pitchFamily="18" charset="-127"/>
              </a:rPr>
              <a:t>способствует профилактике нарушений осанки и плоскостопия и стопы</a:t>
            </a:r>
            <a:r>
              <a:rPr lang="ru-RU" sz="2400" dirty="0" smtClean="0">
                <a:solidFill>
                  <a:srgbClr val="0070C0"/>
                </a:solidFill>
                <a:ea typeface="Batang" pitchFamily="18" charset="-127"/>
              </a:rPr>
              <a:t>.</a:t>
            </a:r>
          </a:p>
          <a:p>
            <a:endParaRPr lang="ru-RU" sz="2400" dirty="0" smtClean="0">
              <a:solidFill>
                <a:srgbClr val="0070C0"/>
              </a:solidFill>
              <a:ea typeface="Batang" pitchFamily="18" charset="-127"/>
            </a:endParaRPr>
          </a:p>
          <a:p>
            <a:r>
              <a:rPr lang="ru-RU" sz="2400" dirty="0" smtClean="0">
                <a:solidFill>
                  <a:srgbClr val="0070C0"/>
                </a:solidFill>
                <a:ea typeface="Batang" pitchFamily="18" charset="-127"/>
              </a:rPr>
              <a:t>Проводится ежедневно после дневного сна , 5-10 мин. Во всех возрастных группах</a:t>
            </a:r>
            <a:r>
              <a:rPr lang="ru-RU" sz="2400" b="1" dirty="0" smtClean="0">
                <a:solidFill>
                  <a:srgbClr val="0070C0"/>
                </a:solidFill>
                <a:ea typeface="Batang" pitchFamily="18" charset="-127"/>
              </a:rPr>
              <a:t>.</a:t>
            </a:r>
            <a:endParaRPr lang="ru-RU" sz="2400" b="1" dirty="0">
              <a:solidFill>
                <a:srgbClr val="0070C0"/>
              </a:solidFill>
              <a:ea typeface="Batang" pitchFamily="18" charset="-127"/>
            </a:endParaRPr>
          </a:p>
        </p:txBody>
      </p:sp>
      <p:pic>
        <p:nvPicPr>
          <p:cNvPr id="4" name="Picture 2" descr="baduza.ru - Конспект занятия в старшей группе &quot;Отношение чел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593">
            <a:off x="4283593" y="3615240"/>
            <a:ext cx="2980044" cy="254569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4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69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0"/>
            <a:ext cx="795637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Здоровье сберегающие образовательные технологии </a:t>
            </a:r>
            <a:r>
              <a:rPr lang="ru-RU" sz="3200" b="1" i="1" dirty="0" smtClean="0">
                <a:solidFill>
                  <a:srgbClr val="FF0000"/>
                </a:solidFill>
              </a:rPr>
              <a:t>в детском </a:t>
            </a:r>
            <a:r>
              <a:rPr lang="ru-RU" sz="3200" b="1" i="1" dirty="0">
                <a:solidFill>
                  <a:srgbClr val="FF0000"/>
                </a:solidFill>
              </a:rPr>
              <a:t>саду</a:t>
            </a:r>
            <a:r>
              <a:rPr lang="ru-RU" sz="3200" dirty="0">
                <a:solidFill>
                  <a:srgbClr val="FF0000"/>
                </a:solidFill>
              </a:rPr>
              <a:t> </a:t>
            </a:r>
            <a:r>
              <a:rPr lang="ru-RU" sz="3200" dirty="0" smtClean="0">
                <a:solidFill>
                  <a:srgbClr val="FF0000"/>
                </a:solidFill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  <a:p>
            <a:r>
              <a:rPr lang="ru-RU" dirty="0"/>
              <a:t> </a:t>
            </a:r>
            <a:r>
              <a:rPr lang="ru-RU" sz="2400" dirty="0">
                <a:solidFill>
                  <a:srgbClr val="0070C0"/>
                </a:solidFill>
              </a:rPr>
              <a:t>технологии воспитания </a:t>
            </a:r>
            <a:r>
              <a:rPr lang="ru-RU" sz="2400" dirty="0" err="1">
                <a:solidFill>
                  <a:srgbClr val="0070C0"/>
                </a:solidFill>
              </a:rPr>
              <a:t>валеологической</a:t>
            </a:r>
            <a:r>
              <a:rPr lang="ru-RU" sz="2400" dirty="0">
                <a:solidFill>
                  <a:srgbClr val="0070C0"/>
                </a:solidFill>
              </a:rPr>
              <a:t> культуры или культуры здоровья дошкольников. Цель- становление осознанного отношения ребенка к здоровью и жизни человека, накопление знаний о здоровье и развитие умений оберегать, поддерживать и сохранять его, обретение </a:t>
            </a:r>
            <a:r>
              <a:rPr lang="ru-RU" sz="2400" dirty="0" err="1">
                <a:solidFill>
                  <a:srgbClr val="0070C0"/>
                </a:solidFill>
              </a:rPr>
              <a:t>валеологической</a:t>
            </a:r>
            <a:r>
              <a:rPr lang="ru-RU" sz="2400" dirty="0">
                <a:solidFill>
                  <a:srgbClr val="0070C0"/>
                </a:solidFill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поведения. Это технология личностно-ориентированного воспитания и обучения дошкольников.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70926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413870"/>
            <a:ext cx="10044608" cy="752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-413870"/>
            <a:ext cx="8532440" cy="7522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Здоровье ребенка превыше всего…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и наша задача сохранить его</a:t>
            </a:r>
            <a:endParaRPr lang="ru-RU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2" descr="Семинар -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356992"/>
            <a:ext cx="58326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0"/>
            <a:ext cx="7812360" cy="6888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Применение </a:t>
            </a:r>
            <a:r>
              <a:rPr lang="ru-RU" sz="24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работе ДОУ </a:t>
            </a:r>
            <a:r>
              <a:rPr lang="ru-RU" sz="2400" b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здоровьесберегающих</a:t>
            </a:r>
            <a:r>
              <a:rPr lang="ru-RU" sz="24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педагогических технологий повышает результативность </a:t>
            </a:r>
            <a:r>
              <a:rPr lang="ru-RU" sz="2400" b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воспитательно</a:t>
            </a:r>
            <a:r>
              <a:rPr lang="ru-RU" sz="24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-образовательного процесса, формирует у педагогов и родителей ценностные ориентации, направленные на сохранение и укрепление здоровья воспитанников.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234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28"/>
            <a:ext cx="9165263" cy="685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28"/>
            <a:ext cx="9165262" cy="6852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ngsana New" pitchFamily="18" charset="-34"/>
              </a:rPr>
              <a:t>Спасибо за внимание.</a:t>
            </a:r>
            <a:endParaRPr lang="ru-RU" sz="4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943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uto-gu.ru/info/imgs/35439167-skachat-prezentaciyu-po-fizk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7123"/>
            <a:ext cx="7769323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Здоровье</a:t>
            </a:r>
            <a:r>
              <a:rPr lang="ru-RU" sz="3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–</a:t>
            </a:r>
            <a:r>
              <a:rPr lang="ru-RU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это состояние полного физического, душевного , социального благополучия, а не только отсутствие физических дефектов.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( Всемирная организация здравоохранения)</a:t>
            </a:r>
          </a:p>
          <a:p>
            <a:endParaRPr lang="ru-RU" sz="24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4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Одна </a:t>
            </a:r>
            <a:r>
              <a:rPr lang="ru-RU" sz="32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из задач ФГОС  ДО :</a:t>
            </a:r>
          </a:p>
          <a:p>
            <a:endParaRPr lang="ru-RU" sz="2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«Охрана и укрепление физического и психического здоровья детей , в том числе их эмоционального благополучия».</a:t>
            </a:r>
          </a:p>
          <a:p>
            <a:endParaRPr lang="ru-RU" sz="24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229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28"/>
            <a:ext cx="9165263" cy="685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4910" y="0"/>
            <a:ext cx="7740352" cy="6852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rgbClr val="0070C0"/>
                </a:solidFill>
              </a:rPr>
              <a:t>Здоровье  детей – это будущее страны, поэтому перед педагогами , родителями стоит задача воспитания здорового поколения. Основная цель дошкольного образования -развитие ребенка при сохранении здоровья ,то  есть развитие ребенка в соответствии с принципом целесообразности. Поэтому необходимо научить детей воспринимать свою жизнь и здоровье как величайшую ценность . Важно  на  этом этапе сформировать у детей базу знаний и практических навыков здорового образа жизни.</a:t>
            </a:r>
          </a:p>
          <a:p>
            <a:endParaRPr lang="ru-RU" sz="20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Основными компонентами здорового образа жизни являются.</a:t>
            </a: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1Правильное </a:t>
            </a: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питание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cs typeface="Andalus" pitchFamily="18" charset="-7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 </a:t>
            </a: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 </a:t>
            </a: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Рациональная двигательная  активность</a:t>
            </a:r>
          </a:p>
          <a:p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 </a:t>
            </a: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Закаливание организма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cs typeface="Andalus" pitchFamily="18" charset="-7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 </a:t>
            </a: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Развитие </a:t>
            </a: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дыхательного аппарата </a:t>
            </a:r>
          </a:p>
          <a:p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Сохранение </a:t>
            </a:r>
            <a:r>
              <a:rPr lang="ru-RU" dirty="0" smtClean="0">
                <a:solidFill>
                  <a:srgbClr val="0070C0"/>
                </a:solidFill>
                <a:cs typeface="Andalus" pitchFamily="18" charset="-78"/>
              </a:rPr>
              <a:t>стабильного психоэмоционального состояния.</a:t>
            </a:r>
            <a:endParaRPr lang="ru-RU" dirty="0">
              <a:solidFill>
                <a:srgbClr val="0070C0"/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865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0"/>
            <a:ext cx="7812360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>
                <a:solidFill>
                  <a:srgbClr val="FF0000"/>
                </a:solidFill>
              </a:rPr>
              <a:t>Технология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это инструмент  профессиональной деятельности педагога, соответственно характеризующаяся качественным прилагательным – педагогическим.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Здоровьесберегающая</a:t>
            </a: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технология </a:t>
            </a:r>
            <a:r>
              <a:rPr lang="ru-RU" sz="24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–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это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целостная система </a:t>
            </a:r>
            <a:r>
              <a:rPr lang="ru-RU" sz="2000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воспитательно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оздоровительных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коррекционных и профилактических мероприятий, которые осуществляются в процессе 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взаимодействия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ребенка и педагога, ребенка и родителей, ребенка и доктора.</a:t>
            </a:r>
          </a:p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Цель  </a:t>
            </a:r>
            <a:r>
              <a:rPr lang="ru-RU" sz="2400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здоровьесберегающих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технологий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обеспечить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дошкольнику возможность сохранения 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здоровья;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сформировать 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 него необходимые знания, умения, навыки по здоровому образу </a:t>
            </a:r>
            <a:r>
              <a:rPr lang="ru-RU" sz="2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жизни</a:t>
            </a:r>
            <a:r>
              <a:rPr lang="ru-RU" sz="20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научить </a:t>
            </a:r>
            <a:r>
              <a:rPr lang="ru-RU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использовать полученные знания в повседневной жизни.</a:t>
            </a:r>
          </a:p>
          <a:p>
            <a:endParaRPr lang="ru-RU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237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     Благодаря </a:t>
            </a:r>
            <a:r>
              <a:rPr lang="ru-RU" sz="2000" dirty="0">
                <a:solidFill>
                  <a:srgbClr val="0070C0"/>
                </a:solidFill>
              </a:rPr>
              <a:t>использованию </a:t>
            </a:r>
            <a:r>
              <a:rPr lang="ru-RU" sz="2000" dirty="0" err="1">
                <a:solidFill>
                  <a:srgbClr val="FF0000"/>
                </a:solidFill>
              </a:rPr>
              <a:t>здоровьесберегающих</a:t>
            </a:r>
            <a:r>
              <a:rPr lang="ru-RU" sz="2000" dirty="0">
                <a:solidFill>
                  <a:srgbClr val="FF0000"/>
                </a:solidFill>
              </a:rPr>
              <a:t> технологий</a:t>
            </a:r>
            <a:r>
              <a:rPr lang="ru-RU" sz="2000" dirty="0">
                <a:solidFill>
                  <a:srgbClr val="0070C0"/>
                </a:solidFill>
              </a:rPr>
              <a:t> у детей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происходит</a:t>
            </a:r>
            <a:r>
              <a:rPr lang="ru-RU" sz="2000" dirty="0">
                <a:solidFill>
                  <a:srgbClr val="0070C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-улучшение </a:t>
            </a:r>
            <a:r>
              <a:rPr lang="ru-RU" sz="2000" dirty="0">
                <a:solidFill>
                  <a:srgbClr val="0070C0"/>
                </a:solidFill>
              </a:rPr>
              <a:t>памяти, внимания, мышления; повышение способности к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произвольному </a:t>
            </a:r>
            <a:r>
              <a:rPr lang="ru-RU" sz="2000" dirty="0">
                <a:solidFill>
                  <a:srgbClr val="0070C0"/>
                </a:solidFill>
              </a:rPr>
              <a:t>контролю; улучшение общего эмоционального состояния;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- повышается </a:t>
            </a:r>
            <a:r>
              <a:rPr lang="ru-RU" sz="2000" dirty="0">
                <a:solidFill>
                  <a:srgbClr val="0070C0"/>
                </a:solidFill>
              </a:rPr>
              <a:t>работоспособность, уверенность в себе;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 -стимулируются </a:t>
            </a:r>
            <a:r>
              <a:rPr lang="ru-RU" sz="2000" dirty="0">
                <a:solidFill>
                  <a:srgbClr val="0070C0"/>
                </a:solidFill>
              </a:rPr>
              <a:t>двигательные функции; снижает утомляемость</a:t>
            </a:r>
            <a:r>
              <a:rPr lang="ru-RU" sz="20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- </a:t>
            </a:r>
            <a:r>
              <a:rPr lang="ru-RU" sz="2000" dirty="0">
                <a:solidFill>
                  <a:srgbClr val="0070C0"/>
                </a:solidFill>
              </a:rPr>
              <a:t>развивается дыхательный и артикуляционный аппарат;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-стимулируется </a:t>
            </a:r>
            <a:r>
              <a:rPr lang="ru-RU" sz="2000" dirty="0">
                <a:solidFill>
                  <a:srgbClr val="0070C0"/>
                </a:solidFill>
              </a:rPr>
              <a:t>речевая функция;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-становление </a:t>
            </a:r>
            <a:r>
              <a:rPr lang="ru-RU" sz="2000" dirty="0">
                <a:solidFill>
                  <a:srgbClr val="0070C0"/>
                </a:solidFill>
              </a:rPr>
              <a:t>осознанного отношения </a:t>
            </a:r>
            <a:r>
              <a:rPr lang="ru-RU" sz="2000" dirty="0" smtClean="0">
                <a:solidFill>
                  <a:srgbClr val="0070C0"/>
                </a:solidFill>
              </a:rPr>
              <a:t>ребёнка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       к </a:t>
            </a:r>
            <a:r>
              <a:rPr lang="ru-RU" sz="2000" dirty="0">
                <a:solidFill>
                  <a:srgbClr val="0070C0"/>
                </a:solidFill>
              </a:rPr>
              <a:t>здоровью и жизни человека</a:t>
            </a:r>
            <a:r>
              <a:rPr lang="ru-RU" sz="2000" dirty="0" smtClean="0">
                <a:solidFill>
                  <a:srgbClr val="0070C0"/>
                </a:solidFill>
              </a:rPr>
              <a:t>, накопление </a:t>
            </a:r>
            <a:r>
              <a:rPr lang="ru-RU" sz="2000" dirty="0">
                <a:solidFill>
                  <a:srgbClr val="0070C0"/>
                </a:solidFill>
              </a:rPr>
              <a:t>знаний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        о </a:t>
            </a:r>
            <a:r>
              <a:rPr lang="ru-RU" sz="2000" dirty="0">
                <a:solidFill>
                  <a:srgbClr val="0070C0"/>
                </a:solidFill>
              </a:rPr>
              <a:t>здоровье и развитие </a:t>
            </a:r>
            <a:r>
              <a:rPr lang="ru-RU" sz="2000" dirty="0" smtClean="0">
                <a:solidFill>
                  <a:srgbClr val="0070C0"/>
                </a:solidFill>
              </a:rPr>
              <a:t>умения </a:t>
            </a:r>
            <a:r>
              <a:rPr lang="ru-RU" sz="2000" dirty="0">
                <a:solidFill>
                  <a:srgbClr val="0070C0"/>
                </a:solidFill>
              </a:rPr>
              <a:t>оберегать</a:t>
            </a:r>
            <a:r>
              <a:rPr lang="ru-RU" sz="20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поддерживать </a:t>
            </a:r>
            <a:r>
              <a:rPr lang="ru-RU" sz="2000" dirty="0">
                <a:solidFill>
                  <a:srgbClr val="0070C0"/>
                </a:solidFill>
              </a:rPr>
              <a:t>и сохранять </a:t>
            </a:r>
            <a:r>
              <a:rPr lang="ru-RU" sz="2000" dirty="0" smtClean="0">
                <a:solidFill>
                  <a:srgbClr val="0070C0"/>
                </a:solidFill>
              </a:rPr>
              <a:t>его;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 - обретение </a:t>
            </a:r>
            <a:r>
              <a:rPr lang="ru-RU" sz="2000" dirty="0" err="1">
                <a:solidFill>
                  <a:srgbClr val="0070C0"/>
                </a:solidFill>
              </a:rPr>
              <a:t>валеологической</a:t>
            </a:r>
            <a:r>
              <a:rPr lang="ru-RU" sz="2000" dirty="0">
                <a:solidFill>
                  <a:srgbClr val="0070C0"/>
                </a:solidFill>
              </a:rPr>
              <a:t> компетентности,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      позволяющей </a:t>
            </a:r>
            <a:r>
              <a:rPr lang="ru-RU" sz="2000" dirty="0">
                <a:solidFill>
                  <a:srgbClr val="0070C0"/>
                </a:solidFill>
              </a:rPr>
              <a:t>дошкольнику </a:t>
            </a:r>
            <a:r>
              <a:rPr lang="ru-RU" sz="2000" dirty="0" smtClean="0">
                <a:solidFill>
                  <a:srgbClr val="0070C0"/>
                </a:solidFill>
              </a:rPr>
              <a:t>самостоятельно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     </a:t>
            </a:r>
            <a:r>
              <a:rPr lang="ru-RU" sz="2000" dirty="0">
                <a:solidFill>
                  <a:srgbClr val="0070C0"/>
                </a:solidFill>
              </a:rPr>
              <a:t>и эффективно решать задачи здорового </a:t>
            </a:r>
            <a:r>
              <a:rPr lang="ru-RU" sz="2000" dirty="0" smtClean="0">
                <a:solidFill>
                  <a:srgbClr val="0070C0"/>
                </a:solidFill>
              </a:rPr>
              <a:t>образа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     </a:t>
            </a:r>
            <a:r>
              <a:rPr lang="ru-RU" sz="2000" dirty="0">
                <a:solidFill>
                  <a:srgbClr val="0070C0"/>
                </a:solidFill>
              </a:rPr>
              <a:t>жизни и безопасного </a:t>
            </a:r>
            <a:r>
              <a:rPr lang="ru-RU" sz="2000" dirty="0" smtClean="0">
                <a:solidFill>
                  <a:srgbClr val="0070C0"/>
                </a:solidFill>
              </a:rPr>
              <a:t>поведения,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-задачи, </a:t>
            </a:r>
            <a:r>
              <a:rPr lang="ru-RU" sz="2000" dirty="0">
                <a:solidFill>
                  <a:srgbClr val="0070C0"/>
                </a:solidFill>
              </a:rPr>
              <a:t>связанные с оказанием элементарной медицинской</a:t>
            </a:r>
            <a:r>
              <a:rPr lang="ru-RU" sz="20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     психологической самопомощи и помощи.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" name="Picture 4" descr="Наша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95" y="2564904"/>
            <a:ext cx="27383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6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Здоровьесберегающие</a:t>
            </a:r>
            <a:r>
              <a:rPr lang="ru-RU" sz="2400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 педагогические технологии применяются в различных видах деятельности и представлены </a:t>
            </a:r>
            <a:r>
              <a:rPr lang="ru-RU" sz="2400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как:</a:t>
            </a:r>
            <a:br>
              <a:rPr lang="ru-RU" sz="2400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</a:br>
            <a:endParaRPr lang="ru-RU" sz="2400" dirty="0" smtClean="0">
              <a:solidFill>
                <a:srgbClr val="0070C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Технологии </a:t>
            </a:r>
            <a:r>
              <a:rPr lang="ru-RU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сохранения и стимулирования здоровья:</a:t>
            </a:r>
            <a:r>
              <a:rPr lang="ru-RU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</a:br>
            <a: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динамические паузы, подвижные и спортивные игры, релаксация, гимнастика пальчиковая, гимнастика для глаз, гимнастика дыхательная, гимнастика бодрящая, </a:t>
            </a:r>
            <a:r>
              <a:rPr lang="ru-RU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гимнастики корригирующие.</a:t>
            </a:r>
            <a: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</a:br>
            <a: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Технологии обучения здоровому образу жизни:</a:t>
            </a:r>
            <a:r>
              <a:rPr lang="ru-RU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Физкультурные занятия, занятия в бассейне, ритмика</a:t>
            </a:r>
            <a:r>
              <a:rPr lang="ru-RU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коммуникативные игры, беседы из серии «Здоровье», точечный самомассаж,</a:t>
            </a:r>
            <a:b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Коррекционные технологии:</a:t>
            </a:r>
            <a: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 технологии развития </a:t>
            </a:r>
            <a:r>
              <a:rPr lang="ru-RU" dirty="0" err="1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эмоцоинально</a:t>
            </a:r>
            <a: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-волевой сферы, коррекция поведения, </a:t>
            </a:r>
            <a:r>
              <a:rPr lang="ru-RU" dirty="0" err="1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психогимнастика</a:t>
            </a:r>
            <a: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, арт-терапия, артикуляционная гимнастика, технология музыкального воздействия, </a:t>
            </a:r>
            <a:r>
              <a:rPr lang="ru-RU" dirty="0" err="1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сказкотерапия</a:t>
            </a:r>
            <a:r>
              <a:rPr lang="ru-RU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) </a:t>
            </a: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70C0"/>
                </a:solidFill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78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216008" cy="6930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Виды </a:t>
            </a:r>
            <a:r>
              <a:rPr lang="ru-RU" sz="3200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здоровьесберегающих</a:t>
            </a:r>
            <a:r>
              <a:rPr lang="ru-RU" sz="3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технологий в дошкольной организации.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Медико- профилактические: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</a:rPr>
              <a:t>Мониторинг </a:t>
            </a:r>
            <a:r>
              <a:rPr lang="ru-RU" sz="1600" dirty="0">
                <a:solidFill>
                  <a:srgbClr val="0070C0"/>
                </a:solidFill>
              </a:rPr>
              <a:t>здоровья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70C0"/>
                </a:solidFill>
              </a:rPr>
              <a:t>Организация профилактических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70C0"/>
                </a:solidFill>
              </a:rPr>
              <a:t>мероприятий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70C0"/>
                </a:solidFill>
              </a:rPr>
              <a:t>Рациональное питание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70C0"/>
                </a:solidFill>
              </a:rPr>
              <a:t>Рациональный режим дня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dirty="0" err="1">
                <a:solidFill>
                  <a:srgbClr val="0070C0"/>
                </a:solidFill>
              </a:rPr>
              <a:t>Здоровьесберегающая</a:t>
            </a:r>
            <a:r>
              <a:rPr lang="ru-RU" sz="1600" dirty="0">
                <a:solidFill>
                  <a:srgbClr val="0070C0"/>
                </a:solidFill>
              </a:rPr>
              <a:t> среда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0070C0"/>
                </a:solidFill>
              </a:rPr>
              <a:t>Контроль и помощь в обеспечении требований </a:t>
            </a:r>
            <a:r>
              <a:rPr lang="ru-RU" sz="1600" dirty="0" err="1">
                <a:solidFill>
                  <a:srgbClr val="0070C0"/>
                </a:solidFill>
              </a:rPr>
              <a:t>СаНПиН</a:t>
            </a:r>
            <a:endParaRPr lang="ru-RU" sz="16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4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Физкультурно – оздоровительные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Двигательный </a:t>
            </a:r>
            <a:r>
              <a:rPr lang="ru-RU" dirty="0">
                <a:solidFill>
                  <a:srgbClr val="0070C0"/>
                </a:solidFill>
              </a:rPr>
              <a:t>режим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Динамические паузы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Закаливание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Гимнастика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Подвижные и спортивные игры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Дни здоровья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Спортивные развлечения, </a:t>
            </a:r>
            <a:r>
              <a:rPr lang="ru-RU" dirty="0" smtClean="0">
                <a:solidFill>
                  <a:srgbClr val="0070C0"/>
                </a:solidFill>
              </a:rPr>
              <a:t>праздники</a:t>
            </a:r>
            <a:endParaRPr lang="ru-RU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4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414357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ctr"/>
            <a:r>
              <a:rPr lang="ru-RU" sz="24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Технологии обеспечения социально- </a:t>
            </a:r>
            <a: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психологического </a:t>
            </a:r>
            <a:r>
              <a:rPr lang="ru-RU" sz="2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благополучия </a:t>
            </a:r>
            <a: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ребенка.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1"/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Тренинги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 Релаксация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 Музыкотерапия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 </a:t>
            </a:r>
            <a:r>
              <a:rPr lang="ru-RU" sz="2000" dirty="0" err="1" smtClean="0">
                <a:solidFill>
                  <a:srgbClr val="0070C0"/>
                </a:solidFill>
              </a:rPr>
              <a:t>Психогимнастика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 </a:t>
            </a:r>
            <a:r>
              <a:rPr lang="ru-RU" sz="2000" dirty="0" err="1" smtClean="0">
                <a:solidFill>
                  <a:srgbClr val="0070C0"/>
                </a:solidFill>
              </a:rPr>
              <a:t>Сказкотерапия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 </a:t>
            </a:r>
            <a:r>
              <a:rPr lang="ru-RU" sz="2000" dirty="0" err="1" smtClean="0">
                <a:solidFill>
                  <a:srgbClr val="0070C0"/>
                </a:solidFill>
              </a:rPr>
              <a:t>Рисорография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       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ru-RU" sz="20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Валеологического</a:t>
            </a:r>
            <a: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просвещение детей и 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</a:t>
            </a:r>
            <a:r>
              <a:rPr lang="ru-RU" sz="2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родителей</a:t>
            </a:r>
            <a: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2000" dirty="0" smtClean="0">
                <a:solidFill>
                  <a:srgbClr val="0070C0"/>
                </a:solidFill>
              </a:rPr>
              <a:t>Выступления </a:t>
            </a:r>
            <a:r>
              <a:rPr lang="ru-RU" sz="2000" dirty="0">
                <a:solidFill>
                  <a:srgbClr val="0070C0"/>
                </a:solidFill>
              </a:rPr>
              <a:t>на родительских собраниях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Консультации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Информация </a:t>
            </a:r>
            <a:r>
              <a:rPr lang="ru-RU" sz="2000" dirty="0">
                <a:solidFill>
                  <a:srgbClr val="0070C0"/>
                </a:solidFill>
              </a:rPr>
              <a:t>для стендов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Ширмы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Памятки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Презентации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      Буклеты </a:t>
            </a:r>
            <a:r>
              <a:rPr lang="ru-RU" sz="2000" dirty="0">
                <a:solidFill>
                  <a:srgbClr val="0070C0"/>
                </a:solidFill>
              </a:rPr>
              <a:t>и </a:t>
            </a:r>
            <a:r>
              <a:rPr lang="ru-RU" sz="2000" dirty="0" smtClean="0">
                <a:solidFill>
                  <a:srgbClr val="0070C0"/>
                </a:solidFill>
              </a:rPr>
              <a:t>т</a:t>
            </a:r>
            <a:endParaRPr lang="ru-RU" sz="24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4645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998</Words>
  <Application>Microsoft Office PowerPoint</Application>
  <PresentationFormat>Экран (4:3)</PresentationFormat>
  <Paragraphs>212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ДОУ</dc:title>
  <dc:creator>Иришка</dc:creator>
  <cp:lastModifiedBy>Иришка</cp:lastModifiedBy>
  <cp:revision>105</cp:revision>
  <dcterms:created xsi:type="dcterms:W3CDTF">2016-01-23T19:11:16Z</dcterms:created>
  <dcterms:modified xsi:type="dcterms:W3CDTF">2016-02-10T09:55:27Z</dcterms:modified>
</cp:coreProperties>
</file>