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981B-BC51-4984-A8AC-17DEE9C64B2C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93AE1-F956-41CF-8313-047CA790B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22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8C7-AFAE-4048-AD48-05B0C7140B5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2372-5F00-444C-85D5-8E9A69A6A267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CF4C-B791-4C7F-8E3C-1E9DFE4A7A9F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C0F-27F0-4DB6-8D3D-874E8356C5C9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308C-1A15-469C-BB2D-0EE92BAF642C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FDE9-53F8-4A2B-BC62-8DF3EDDDAC5D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FB5B-E177-4996-9772-EC48BCD14F07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D43C-9BE8-4D25-8768-E75C2003822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E4F34-1DBE-4575-9734-5D18084C930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187C-B8F0-4722-80F7-38AC735080DD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D0D8-51A6-465B-8E54-A0A5D0CB0502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6D25-68B4-4033-8BDE-F19009B80866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E667A-6C56-4949-9DAB-1984CC42584C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0F15-DCC1-43D6-950D-714645FB1D6E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C64-F556-45C4-A51A-60DB0A7F867A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9743-B135-402E-BA17-0A5B2BD20B2D}" type="datetime1">
              <a:rPr lang="en-US" smtClean="0"/>
              <a:pPr/>
              <a:t>12/4/2019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A89D-1865-4D6B-B137-C42A655E0487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69" y="1132688"/>
            <a:ext cx="7766936" cy="1646302"/>
          </a:xfrm>
        </p:spPr>
        <p:txBody>
          <a:bodyPr/>
          <a:lstStyle/>
          <a:p>
            <a:r>
              <a:rPr lang="ru-RU" dirty="0" smtClean="0"/>
              <a:t>Детские удерживающие устройства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083" y="2951017"/>
            <a:ext cx="5227015" cy="3473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43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8596668" cy="11756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ПОНЯТЬ МАРКИРОВКУ СЕРТИФИКАТА?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2075"/>
            <a:ext cx="11154448" cy="5185925"/>
          </a:xfrm>
        </p:spPr>
        <p:txBody>
          <a:bodyPr/>
          <a:lstStyle/>
          <a:p>
            <a:r>
              <a:rPr lang="ru-RU" dirty="0"/>
              <a:t>На автокресле обязательно должна быть маркировка соответствия Европейскому стандарту   безопасности – ЕСЕ R44/04.   </a:t>
            </a:r>
          </a:p>
          <a:p>
            <a:r>
              <a:rPr lang="ru-RU" dirty="0"/>
              <a:t>Кроме   того   в  России  детские  кресла  подлежат обязательной сертификации.  Сертификация кресел происходит посредством проведения </a:t>
            </a:r>
            <a:r>
              <a:rPr lang="ru-RU" dirty="0" err="1"/>
              <a:t>краш</a:t>
            </a:r>
            <a:r>
              <a:rPr lang="ru-RU" dirty="0"/>
              <a:t>-тестов, которые проверяют прочность каждой детали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Информация о соответствии детского кресла правилам ЕСЕ R44/04 должна обязательно находится на бирке оранжевого цвета, прикрепленной к бирке.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651" y="4233367"/>
            <a:ext cx="4389120" cy="2411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367" y="64245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82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8596668" cy="862149"/>
          </a:xfrm>
        </p:spPr>
        <p:txBody>
          <a:bodyPr>
            <a:normAutofit/>
          </a:bodyPr>
          <a:lstStyle/>
          <a:p>
            <a:r>
              <a:rPr lang="ru-RU" sz="3200" b="1" dirty="0"/>
              <a:t>КУДА И КАК УСТАНОВИТЬ АВТОКРЕСЛО?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974964"/>
            <a:ext cx="11028218" cy="5883036"/>
          </a:xfrm>
        </p:spPr>
        <p:txBody>
          <a:bodyPr>
            <a:normAutofit/>
          </a:bodyPr>
          <a:lstStyle/>
          <a:p>
            <a:pPr marL="179388" indent="-179388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Использование </a:t>
            </a:r>
            <a:r>
              <a:rPr lang="ru-RU" dirty="0">
                <a:solidFill>
                  <a:schemeClr val="tx2"/>
                </a:solidFill>
              </a:rPr>
              <a:t>детского автокресла снижает вероятность </a:t>
            </a:r>
            <a:r>
              <a:rPr lang="ru-RU" dirty="0" smtClean="0">
                <a:solidFill>
                  <a:schemeClr val="tx2"/>
                </a:solidFill>
              </a:rPr>
              <a:t>смертельной </a:t>
            </a:r>
            <a:r>
              <a:rPr lang="ru-RU" dirty="0">
                <a:solidFill>
                  <a:schemeClr val="tx2"/>
                </a:solidFill>
              </a:rPr>
              <a:t>травмы ребенка-пассажира. Обязательное условие для этого — правильная установка автокресла в автомобиль. Многое зависит от того, в каком месте оно располагается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Самое </a:t>
            </a:r>
            <a:r>
              <a:rPr lang="ru-RU" dirty="0">
                <a:solidFill>
                  <a:schemeClr val="tx2"/>
                </a:solidFill>
              </a:rPr>
              <a:t>безопасное место для установки детского кресла в автомобиле в наиболее безопасной зоне салона —  на центральном месте заднего дивана, так как здесь меньше риск получения травм, связанных с деформацией кузова как при боковых столкновениях, так и перевороте автомобиля. Если на данном месте нет технической возможности установить автокресло, то можно воспользоваться местом на заднем сиденье справа.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 Самое небезопасное — переднее пассажирское сиденье.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Туда </a:t>
            </a:r>
            <a:r>
              <a:rPr lang="ru-RU" dirty="0">
                <a:solidFill>
                  <a:schemeClr val="tx2"/>
                </a:solidFill>
              </a:rPr>
              <a:t>автокресло ставится в крайнем случае, при обязательном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отключении </a:t>
            </a:r>
            <a:r>
              <a:rPr lang="ru-RU" dirty="0">
                <a:solidFill>
                  <a:schemeClr val="tx2"/>
                </a:solidFill>
              </a:rPr>
              <a:t>подушки безопасности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</a:rPr>
              <a:t>Также очень важно перед посадкой всегда проверять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надежность </a:t>
            </a:r>
            <a:r>
              <a:rPr lang="ru-RU" dirty="0">
                <a:solidFill>
                  <a:schemeClr val="tx2"/>
                </a:solidFill>
              </a:rPr>
              <a:t>фиксации кресла и натянутость </a:t>
            </a:r>
            <a:r>
              <a:rPr lang="ru-RU" dirty="0" smtClean="0">
                <a:solidFill>
                  <a:schemeClr val="tx2"/>
                </a:solidFill>
              </a:rPr>
              <a:t>ремней, </a:t>
            </a:r>
            <a:r>
              <a:rPr lang="ru-RU" dirty="0">
                <a:solidFill>
                  <a:schemeClr val="tx2"/>
                </a:solidFill>
              </a:rPr>
              <a:t>чтобы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избежать </a:t>
            </a:r>
            <a:r>
              <a:rPr lang="ru-RU" dirty="0">
                <a:solidFill>
                  <a:schemeClr val="tx2"/>
                </a:solidFill>
              </a:rPr>
              <a:t>провисаний.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7367" y="64245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26" name="Picture 2" descr="D:\Мои документы\ПРЕЗЕНТАЦИЯ ДДУ 2019\Ребенок в салоне АМ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399" y="3491346"/>
            <a:ext cx="3762103" cy="277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351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457200"/>
            <a:ext cx="10601498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СОБЛЮДЕНИЕ ВОДИТЕЛЕМ МЕР БЕЗОПАСНОСТИ,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КОГДА В МАШИНЕ НАХОДИТСЯ РЕБЕНОК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2" y="1773382"/>
            <a:ext cx="10917383" cy="4724400"/>
          </a:xfrm>
        </p:spPr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Если Вы собираетесь поехать на автомобиле вместе с ребенком, то необходимо соблюдать следующие правила безопасной поездки с ребенком в автомобиле</a:t>
            </a:r>
            <a:r>
              <a:rPr lang="ru-RU" sz="1900" dirty="0" smtClean="0">
                <a:solidFill>
                  <a:schemeClr val="tx2"/>
                </a:solidFill>
              </a:rPr>
              <a:t>:</a:t>
            </a:r>
          </a:p>
          <a:p>
            <a:pPr marL="179388" indent="0">
              <a:buNone/>
            </a:pPr>
            <a:endParaRPr lang="ru-RU" sz="1900" dirty="0" smtClean="0">
              <a:solidFill>
                <a:schemeClr val="tx2"/>
              </a:solidFill>
            </a:endParaRPr>
          </a:p>
          <a:p>
            <a:pPr marL="18415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dirty="0">
                <a:solidFill>
                  <a:schemeClr val="tx2"/>
                </a:solidFill>
              </a:rPr>
              <a:t>Пристегните ребенка в автокресле и пристегнитесь сами ремнем безопасности.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Станьте </a:t>
            </a:r>
            <a:r>
              <a:rPr lang="ru-RU" dirty="0">
                <a:solidFill>
                  <a:schemeClr val="tx2"/>
                </a:solidFill>
              </a:rPr>
              <a:t>примером для вашего ребенка</a:t>
            </a:r>
            <a:r>
              <a:rPr lang="ru-RU" dirty="0" smtClean="0">
                <a:solidFill>
                  <a:schemeClr val="tx2"/>
                </a:solidFill>
              </a:rPr>
              <a:t>!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dirty="0">
                <a:solidFill>
                  <a:schemeClr val="tx2"/>
                </a:solidFill>
              </a:rPr>
              <a:t>Воздержитесь от обгона транспортных средств без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крайней необходимости.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Избегайте резких разгонов и торможений.</a:t>
            </a:r>
          </a:p>
          <a:p>
            <a:pPr marL="432000" indent="0" defTabSz="249238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Своевременно подавайте сигналы перед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маневрированием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Выбирайте </a:t>
            </a:r>
            <a:r>
              <a:rPr lang="ru-RU" dirty="0">
                <a:solidFill>
                  <a:schemeClr val="tx2"/>
                </a:solidFill>
              </a:rPr>
              <a:t>скоростной режим, учитывая дорожные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погодные </a:t>
            </a:r>
            <a:r>
              <a:rPr lang="ru-RU" dirty="0" smtClean="0">
                <a:solidFill>
                  <a:schemeClr val="tx2"/>
                </a:solidFill>
              </a:rPr>
              <a:t>условия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dirty="0">
                <a:solidFill>
                  <a:schemeClr val="tx2"/>
                </a:solidFill>
              </a:rPr>
              <a:t>Выезжайте заранее, чтобы не спешить.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182" y="3020291"/>
            <a:ext cx="5264728" cy="358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7367" y="64245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786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23702"/>
            <a:ext cx="10164838" cy="30840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 10 месяцев 2019 года </a:t>
            </a:r>
            <a:r>
              <a:rPr lang="ru-RU" sz="2000" b="1" dirty="0"/>
              <a:t>на территории </a:t>
            </a:r>
            <a:r>
              <a:rPr lang="ru-RU" sz="2000" b="1" dirty="0" smtClean="0"/>
              <a:t>Городецкого района в </a:t>
            </a:r>
            <a:r>
              <a:rPr lang="ru-RU" sz="2000" b="1" dirty="0"/>
              <a:t>результате дорожно-транспортных происшествий погибло </a:t>
            </a:r>
            <a:r>
              <a:rPr lang="ru-RU" sz="2000" b="1" dirty="0" smtClean="0">
                <a:solidFill>
                  <a:srgbClr val="FF0000"/>
                </a:solidFill>
              </a:rPr>
              <a:t>14</a:t>
            </a:r>
            <a:r>
              <a:rPr lang="ru-RU" sz="2000" b="1" dirty="0" smtClean="0"/>
              <a:t>  человек, получили ранения  25 несовершеннолетних участников дорожного </a:t>
            </a:r>
            <a:r>
              <a:rPr lang="ru-RU" sz="2000" b="1" dirty="0"/>
              <a:t>движения, из </a:t>
            </a:r>
            <a:r>
              <a:rPr lang="ru-RU" sz="2000" b="1" dirty="0" smtClean="0"/>
              <a:t>которых  10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детей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были </a:t>
            </a:r>
            <a:r>
              <a:rPr lang="ru-RU" sz="2000" b="1" dirty="0" smtClean="0"/>
              <a:t>пассажирами транспортных средств.</a:t>
            </a:r>
            <a:endParaRPr lang="ru-RU" sz="2000" b="1" dirty="0"/>
          </a:p>
          <a:p>
            <a:r>
              <a:rPr lang="ru-RU" sz="2000" b="1" dirty="0" smtClean="0"/>
              <a:t>Ребенок </a:t>
            </a:r>
            <a:r>
              <a:rPr lang="ru-RU" sz="2000" b="1" dirty="0"/>
              <a:t>в салоне автомашины целиком и полностью зависит от водителя. К сожалению, до сих пор на дороге имеют место быть случаи пренебрежительного отношения родителей к использованию детских удерживающих устройств  при перевозке детей. Такое поведение взрослого  может закончиться очень трагично для маленького пассажира.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287" y="3607724"/>
            <a:ext cx="5348895" cy="3069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62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9049581"/>
              </p:ext>
            </p:extLst>
          </p:nvPr>
        </p:nvGraphicFramePr>
        <p:xfrm>
          <a:off x="634999" y="3142375"/>
          <a:ext cx="10515600" cy="326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3466">
                  <a:extLst>
                    <a:ext uri="{9D8B030D-6E8A-4147-A177-3AD203B41FA5}">
                      <a16:colId xmlns:a16="http://schemas.microsoft.com/office/drawing/2014/main" xmlns="" val="2510059946"/>
                    </a:ext>
                  </a:extLst>
                </a:gridCol>
                <a:gridCol w="3374968">
                  <a:extLst>
                    <a:ext uri="{9D8B030D-6E8A-4147-A177-3AD203B41FA5}">
                      <a16:colId xmlns:a16="http://schemas.microsoft.com/office/drawing/2014/main" xmlns="" val="956898019"/>
                    </a:ext>
                  </a:extLst>
                </a:gridCol>
                <a:gridCol w="4467166">
                  <a:extLst>
                    <a:ext uri="{9D8B030D-6E8A-4147-A177-3AD203B41FA5}">
                      <a16:colId xmlns:a16="http://schemas.microsoft.com/office/drawing/2014/main" xmlns="" val="327935056"/>
                    </a:ext>
                  </a:extLst>
                </a:gridCol>
              </a:tblGrid>
              <a:tr h="479784"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Транспортное средство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 0 до 7 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 7 до 11 </a:t>
                      </a:r>
                      <a:r>
                        <a:rPr lang="ru-RU" sz="1400" dirty="0" smtClean="0">
                          <a:effectLst/>
                        </a:rPr>
                        <a:t>лет (включительно)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extLst>
                  <a:ext uri="{0D108BD9-81ED-4DB2-BD59-A6C34878D82A}">
                    <a16:rowId xmlns:a16="http://schemas.microsoft.com/office/drawing/2014/main" xmlns="" val="2917135854"/>
                  </a:ext>
                </a:extLst>
              </a:tr>
              <a:tr h="909588"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Легковой автомобиль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(переднее сиденье)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Удерживающее устройство,</a:t>
                      </a:r>
                    </a:p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соответствующее весу и росту ребенка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Удерживающее устройство, соответствующее весу и росту ребенка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extLst>
                  <a:ext uri="{0D108BD9-81ED-4DB2-BD59-A6C34878D82A}">
                    <a16:rowId xmlns:a16="http://schemas.microsoft.com/office/drawing/2014/main" xmlns="" val="481571932"/>
                  </a:ext>
                </a:extLst>
              </a:tr>
              <a:tr h="909588"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Легковой автомобиль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(заднее сиденье)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Удерживающее устройство, соответствующее весу и росту ребенка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Удерживающее устройство или ремни безопасности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extLst>
                  <a:ext uri="{0D108BD9-81ED-4DB2-BD59-A6C34878D82A}">
                    <a16:rowId xmlns:a16="http://schemas.microsoft.com/office/drawing/2014/main" xmlns="" val="2422630609"/>
                  </a:ext>
                </a:extLst>
              </a:tr>
              <a:tr h="909588"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Грузовой автомобиль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Удерживающее устройство, соответствующее весу и росту ребенка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tc>
                  <a:txBody>
                    <a:bodyPr/>
                    <a:lstStyle/>
                    <a:p>
                      <a:pPr marL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Удерживающее устройство или ремни безопасности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5" marR="62155" marT="24862" marB="24862" anchor="ctr"/>
                </a:tc>
                <a:extLst>
                  <a:ext uri="{0D108BD9-81ED-4DB2-BD59-A6C34878D82A}">
                    <a16:rowId xmlns:a16="http://schemas.microsoft.com/office/drawing/2014/main" xmlns="" val="16198910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2263" y="1737551"/>
            <a:ext cx="111639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2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к перевозке детей-пассажиров (пункт22.9 ПДД РФ) предусмотрена административная ответственность в соответствии с ч.3 ст.12.23 КоАП РФ  для водителей -  штраф в размере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3000 рублей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должностных лиц – штраф в размере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25 000 рублей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юридических лиц – штраф в размере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100 000 рублей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77333" y="352698"/>
            <a:ext cx="8142471" cy="1280160"/>
          </a:xfrm>
        </p:spPr>
        <p:txBody>
          <a:bodyPr>
            <a:normAutofit/>
          </a:bodyPr>
          <a:lstStyle/>
          <a:p>
            <a:r>
              <a:rPr lang="ru-RU" sz="3200" b="1" dirty="0"/>
              <a:t>ТАБЛИЦА ПЕРЕВОЗКИ ДЕТЕЙ В ТРАНСПОРТНЫХ СРЕДСТВАХ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3934"/>
            <a:ext cx="443957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0039" tIns="45720" rIns="-190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6" descr="Устройства для перевозки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069" y="1071154"/>
            <a:ext cx="5878284" cy="24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0238" y="2968109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239" y="3670663"/>
            <a:ext cx="1087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Детская люлька</a:t>
            </a:r>
            <a:r>
              <a:rPr lang="ru-RU" altLang="ru-RU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предназначена для перевозки детей в лежачем положении.</a:t>
            </a:r>
            <a:endParaRPr lang="ru-RU" alt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Детское кресло</a:t>
            </a:r>
            <a:r>
              <a:rPr lang="ru-RU" alt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предназначено для перевозки детей сидя. Представляет собой полноценное кресло, оборудованное ремнями безопасности для ребенка. Такая конструкция позволяет надежно зафиксировать ребенка. Кресло защищает ребенка в том числе и сбоку.</a:t>
            </a:r>
            <a:endParaRPr lang="ru-RU" altLang="ru-RU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Бустер</a:t>
            </a:r>
            <a:r>
              <a:rPr lang="ru-RU" alt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altLang="ru-RU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непосредственно сиденье, без спинки. Приподнимает ребенка относительно сиденья в автомобиле и позволяет пристегнуть ребенка штатным ремнем безопасности</a:t>
            </a:r>
            <a:endParaRPr lang="ru-RU" altLang="ru-RU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Адаптер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(чаще всего от фирмы ФЭСТ) - представляет собой треугольную накладку, которая устанавливается на штатные ремни безопасности. Позволяет отвести верхнюю часть ремня от шеи ребенка.   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7334" y="40178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ТИПЫ УДЕРЖИВАЮЩИХ УСТРОЙСТВ </a:t>
            </a:r>
            <a:r>
              <a:rPr lang="ru-RU" sz="3200" b="1" dirty="0"/>
              <a:t>ДЛЯ ПЕРЕВОЗКИ ДЕТЕЙ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80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АДАПТЕР   –   ПОЛЬЗА ИЛИ ВРЕД 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8699" y="1358537"/>
            <a:ext cx="8451667" cy="49638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solidFill>
                  <a:schemeClr val="tx2"/>
                </a:solidFill>
              </a:rPr>
              <a:t>Некоторые родители до сих пор используют только адаптер в качестве детского удерживающего устройства из-за таких преимуществ, как его низкая стоимость, малый вес и компактность. Но подобные изделия, согласно проведенным </a:t>
            </a:r>
            <a:r>
              <a:rPr lang="ru-RU" sz="7200" dirty="0" err="1">
                <a:solidFill>
                  <a:schemeClr val="tx2"/>
                </a:solidFill>
              </a:rPr>
              <a:t>краш</a:t>
            </a:r>
            <a:r>
              <a:rPr lang="ru-RU" sz="7200" dirty="0">
                <a:solidFill>
                  <a:schemeClr val="tx2"/>
                </a:solidFill>
              </a:rPr>
              <a:t>-тестам, не в силах обеспечить безопасность ребенка в автомобиле.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tx2"/>
                </a:solidFill>
              </a:rPr>
              <a:t>Если ребенок пристегнут только с помощью ремня с адаптером, происходит следующее: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tx2"/>
                </a:solidFill>
              </a:rPr>
              <a:t>- поскольку ноги маленького пассажира не касаются пола, он «подныривает» под поясные ремни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tx2"/>
                </a:solidFill>
              </a:rPr>
              <a:t>- адаптер удерживает его, но основное давление идет на живот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tx2"/>
                </a:solidFill>
              </a:rPr>
              <a:t>-сила </a:t>
            </a:r>
            <a:r>
              <a:rPr lang="ru-RU" sz="7200" dirty="0" smtClean="0">
                <a:solidFill>
                  <a:schemeClr val="tx2"/>
                </a:solidFill>
              </a:rPr>
              <a:t>инерции </a:t>
            </a:r>
            <a:r>
              <a:rPr lang="ru-RU" sz="7200" dirty="0">
                <a:solidFill>
                  <a:schemeClr val="tx2"/>
                </a:solidFill>
              </a:rPr>
              <a:t>толкает тело </a:t>
            </a:r>
            <a:r>
              <a:rPr lang="ru-RU" sz="7200" dirty="0" smtClean="0">
                <a:solidFill>
                  <a:schemeClr val="tx2"/>
                </a:solidFill>
              </a:rPr>
              <a:t> ребенка вперед</a:t>
            </a:r>
            <a:r>
              <a:rPr lang="ru-RU" sz="7200" dirty="0">
                <a:solidFill>
                  <a:schemeClr val="tx2"/>
                </a:solidFill>
              </a:rPr>
              <a:t>, велик риск удара головы о переднее </a:t>
            </a:r>
            <a:r>
              <a:rPr lang="ru-RU" sz="7200" dirty="0" smtClean="0">
                <a:solidFill>
                  <a:schemeClr val="tx2"/>
                </a:solidFill>
              </a:rPr>
              <a:t>сиденье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tx2"/>
                </a:solidFill>
              </a:rPr>
              <a:t>В</a:t>
            </a:r>
            <a:r>
              <a:rPr lang="ru-RU" sz="2100" dirty="0" smtClean="0">
                <a:solidFill>
                  <a:schemeClr val="tx2"/>
                </a:solidFill>
              </a:rPr>
              <a:t> </a:t>
            </a:r>
            <a:r>
              <a:rPr lang="ru-RU" sz="7200" dirty="0">
                <a:solidFill>
                  <a:schemeClr val="tx2"/>
                </a:solidFill>
              </a:rPr>
              <a:t>результате ребенку могут грозить </a:t>
            </a:r>
            <a:r>
              <a:rPr lang="ru-RU" sz="7200" b="1" u="sng" dirty="0">
                <a:solidFill>
                  <a:srgbClr val="FF0000"/>
                </a:solidFill>
              </a:rPr>
              <a:t>травмы </a:t>
            </a:r>
            <a:r>
              <a:rPr lang="ru-RU" sz="7200" b="1" u="sng" dirty="0" smtClean="0">
                <a:solidFill>
                  <a:srgbClr val="FF0000"/>
                </a:solidFill>
              </a:rPr>
              <a:t> шеи  и  головы</a:t>
            </a:r>
            <a:r>
              <a:rPr lang="ru-RU" sz="7200" b="1" u="sng" dirty="0">
                <a:solidFill>
                  <a:srgbClr val="FF0000"/>
                </a:solidFill>
              </a:rPr>
              <a:t>, </a:t>
            </a:r>
            <a:r>
              <a:rPr lang="ru-RU" sz="7200" b="1" u="sng" dirty="0" smtClean="0">
                <a:solidFill>
                  <a:srgbClr val="FF0000"/>
                </a:solidFill>
              </a:rPr>
              <a:t> переломы ребер  и  </a:t>
            </a:r>
            <a:r>
              <a:rPr lang="ru-RU" sz="7200" b="1" u="sng" dirty="0">
                <a:solidFill>
                  <a:srgbClr val="FF0000"/>
                </a:solidFill>
              </a:rPr>
              <a:t>позвонков, </a:t>
            </a:r>
            <a:r>
              <a:rPr lang="ru-RU" sz="7200" b="1" u="sng" dirty="0" smtClean="0">
                <a:solidFill>
                  <a:srgbClr val="FF0000"/>
                </a:solidFill>
              </a:rPr>
              <a:t> разрыв  </a:t>
            </a:r>
            <a:r>
              <a:rPr lang="ru-RU" sz="7200" b="1" u="sng" dirty="0">
                <a:solidFill>
                  <a:srgbClr val="FF0000"/>
                </a:solidFill>
              </a:rPr>
              <a:t>органов </a:t>
            </a:r>
            <a:r>
              <a:rPr lang="ru-RU" sz="7200" b="1" u="sng" dirty="0" smtClean="0">
                <a:solidFill>
                  <a:srgbClr val="FF0000"/>
                </a:solidFill>
              </a:rPr>
              <a:t> брюшной  полости.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7200" b="1" dirty="0" smtClean="0"/>
              <a:t>ПОМНИТЕ!       </a:t>
            </a:r>
            <a:r>
              <a:rPr lang="ru-RU" sz="7200" dirty="0" smtClean="0"/>
              <a:t>Адаптер </a:t>
            </a:r>
            <a:r>
              <a:rPr lang="ru-RU" sz="7200" dirty="0"/>
              <a:t>может защитить водителя от штрафа, но полноценную безопасность </a:t>
            </a:r>
            <a:r>
              <a:rPr lang="ru-RU" sz="7200" dirty="0" smtClean="0"/>
              <a:t>ребенка   </a:t>
            </a:r>
            <a:r>
              <a:rPr lang="ru-RU" sz="7200" b="1" dirty="0" smtClean="0"/>
              <a:t>НЕ </a:t>
            </a:r>
            <a:r>
              <a:rPr lang="ru-RU" sz="7200" b="1" dirty="0"/>
              <a:t>ОБЕСПЕЧИТ!</a:t>
            </a:r>
            <a:endParaRPr lang="ru-RU" sz="72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60" y="1650120"/>
            <a:ext cx="2245736" cy="2852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54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383"/>
            <a:ext cx="8596668" cy="731520"/>
          </a:xfrm>
        </p:spPr>
        <p:txBody>
          <a:bodyPr>
            <a:noAutofit/>
          </a:bodyPr>
          <a:lstStyle/>
          <a:p>
            <a:r>
              <a:rPr lang="ru-RU" sz="3200" b="1" dirty="0"/>
              <a:t>ПОЧЕМУ АВТОКРЕСЛО?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020" y="992777"/>
            <a:ext cx="10695666" cy="357922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tx2"/>
                </a:solidFill>
              </a:rPr>
              <a:t>По данным Всемирной организации здравоохранения использование в транспортных средствах детских </a:t>
            </a:r>
            <a:r>
              <a:rPr lang="ru-RU" sz="2900" dirty="0" err="1" smtClean="0">
                <a:solidFill>
                  <a:schemeClr val="tx2"/>
                </a:solidFill>
              </a:rPr>
              <a:t>автокресел</a:t>
            </a:r>
            <a:r>
              <a:rPr lang="ru-RU" sz="2900" dirty="0" smtClean="0">
                <a:solidFill>
                  <a:schemeClr val="tx2"/>
                </a:solidFill>
              </a:rPr>
              <a:t> сокращает детскую смертность при авариях на  54%, а риск серьезных травм на 70%. </a:t>
            </a:r>
          </a:p>
          <a:p>
            <a:r>
              <a:rPr lang="ru-RU" sz="2900" dirty="0" smtClean="0">
                <a:solidFill>
                  <a:schemeClr val="tx2"/>
                </a:solidFill>
              </a:rPr>
              <a:t>Детское </a:t>
            </a:r>
            <a:r>
              <a:rPr lang="ru-RU" sz="2900" dirty="0">
                <a:solidFill>
                  <a:schemeClr val="tx2"/>
                </a:solidFill>
              </a:rPr>
              <a:t>автокресло – самое безопасное и надежное из всех детских удерживающих устройств, предназначенное для перевозки детей в автомобиле. Автокресло предназначено для маленьких пассажиров от рождения до достижения ими роста 150 см (или веса 36 кг). </a:t>
            </a:r>
          </a:p>
          <a:p>
            <a:r>
              <a:rPr lang="ru-RU" sz="2900" dirty="0" smtClean="0">
                <a:solidFill>
                  <a:schemeClr val="tx2"/>
                </a:solidFill>
              </a:rPr>
              <a:t>Детское кресло обеспечивает </a:t>
            </a:r>
            <a:r>
              <a:rPr lang="ru-RU" sz="2900" dirty="0">
                <a:solidFill>
                  <a:schemeClr val="tx2"/>
                </a:solidFill>
              </a:rPr>
              <a:t>безопасность ребенка при дорожно-транспортном происшествии, экстренном торможении или резких маневрах. </a:t>
            </a:r>
          </a:p>
          <a:p>
            <a:r>
              <a:rPr lang="ru-RU" sz="2900" dirty="0" smtClean="0">
                <a:solidFill>
                  <a:schemeClr val="tx2"/>
                </a:solidFill>
              </a:rPr>
              <a:t>Необходимость </a:t>
            </a:r>
            <a:r>
              <a:rPr lang="ru-RU" sz="2900" dirty="0">
                <a:solidFill>
                  <a:schemeClr val="tx2"/>
                </a:solidFill>
              </a:rPr>
              <a:t>фиксации ребенка в автомобиле в </a:t>
            </a:r>
            <a:r>
              <a:rPr lang="ru-RU" sz="2900" dirty="0" smtClean="0">
                <a:solidFill>
                  <a:schemeClr val="tx2"/>
                </a:solidFill>
              </a:rPr>
              <a:t> </a:t>
            </a:r>
            <a:r>
              <a:rPr lang="ru-RU" sz="2900" dirty="0">
                <a:solidFill>
                  <a:schemeClr val="tx2"/>
                </a:solidFill>
              </a:rPr>
              <a:t>детском удерживающем устройстве, а не на руках у родителя, обусловлена тем, что при резком торможении (ударе) при скорости 50 км/ч, вес пассажира возрастает более чем в 30 раз. Именно поэтому перевозка ребенка на руках считается самой опасной: если вес ребенка 10 кг, то в момент удара он будет весить уже более 300 кг, и удержать его, чтобы уберечь от резкого удара о переднее кресло, практически невозможно.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5948" y="4613562"/>
            <a:ext cx="4587526" cy="1973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58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8012"/>
            <a:ext cx="8596668" cy="822960"/>
          </a:xfrm>
        </p:spPr>
        <p:txBody>
          <a:bodyPr>
            <a:normAutofit/>
          </a:bodyPr>
          <a:lstStyle/>
          <a:p>
            <a:r>
              <a:rPr lang="ru-RU" sz="3200" b="1" dirty="0"/>
              <a:t>КАК ВЫБРАТЬ АВТОКРЕСЛО?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0" y="1136470"/>
            <a:ext cx="8412480" cy="5512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При выборе автокресла, в первую очередь необходимо учитывать </a:t>
            </a:r>
            <a:r>
              <a:rPr lang="ru-RU" dirty="0">
                <a:solidFill>
                  <a:srgbClr val="FF0000"/>
                </a:solidFill>
              </a:rPr>
              <a:t>вес, рост и возраст ребёнка.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Автокресло</a:t>
            </a:r>
            <a:r>
              <a:rPr lang="ru-RU" b="1" dirty="0" smtClean="0"/>
              <a:t> </a:t>
            </a:r>
            <a:r>
              <a:rPr lang="ru-RU" b="1" dirty="0"/>
              <a:t>группы 0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Представляет собой автолюльку, которая предназначена для  </a:t>
            </a:r>
          </a:p>
          <a:p>
            <a:pPr marL="0" indent="0">
              <a:buNone/>
            </a:pPr>
            <a:r>
              <a:rPr lang="ru-RU" dirty="0"/>
              <a:t>новорождённых, а также для детей с малым весом, оснащённую внутренними  ремнями  безопасности.  Автолюлька  устанавливается на  заднем сидении,  перпендикулярно ходу движения и фиксируется </a:t>
            </a:r>
            <a:r>
              <a:rPr lang="ru-RU" dirty="0" smtClean="0"/>
              <a:t>автомобильными ремнями безопасности.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/>
              <a:t>Автокресло группы 0+ (0-13 кг, от рождения до 1 года)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Сиденье автокресла имеет чашеобразный корпус, внутренние пятиточечные ремни и удобную ручку для переноса малыша. Автокресло устанавливается лицом против движения автомобиля. Такое положение объясняется необходимостью разгрузить хрупкую шейку и позвоночник младенца. Резкое торможение провоцирует смертельно опасный «кивок» головы, который исключается при правильной установке автокресла </a:t>
            </a:r>
            <a:r>
              <a:rPr lang="ru-RU" dirty="0" smtClean="0"/>
              <a:t> «</a:t>
            </a:r>
            <a:r>
              <a:rPr lang="ru-RU" dirty="0"/>
              <a:t>лицом против движения».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094" y="1410789"/>
            <a:ext cx="2521130" cy="2328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53" y="3840480"/>
            <a:ext cx="223939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7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3542" y="627017"/>
            <a:ext cx="6667993" cy="5930537"/>
          </a:xfrm>
        </p:spPr>
        <p:txBody>
          <a:bodyPr>
            <a:normAutofit/>
          </a:bodyPr>
          <a:lstStyle/>
          <a:p>
            <a:r>
              <a:rPr lang="ru-RU" b="1" dirty="0"/>
              <a:t>Автокресло группы 1 (9-18 кг, от 9 месяцев до 4 лет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Предназначено для детей, которые уже уверенно сидят, то есть – примерно от 1 года. Устанавливается лицом по ходу движения. Сиденье обязательно имеет внутренние пятиточечные ремни. </a:t>
            </a:r>
            <a:r>
              <a:rPr lang="ru-RU" dirty="0" smtClean="0"/>
              <a:t> Кресло </a:t>
            </a:r>
            <a:r>
              <a:rPr lang="ru-RU" dirty="0"/>
              <a:t>крепится к сиденью ремнем автомобиля, а ребенок в </a:t>
            </a:r>
            <a:r>
              <a:rPr lang="ru-RU" dirty="0" smtClean="0"/>
              <a:t>нем пристегивается </a:t>
            </a:r>
            <a:r>
              <a:rPr lang="ru-RU" dirty="0"/>
              <a:t>уже при помощи внутреннего ремня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Автокресло группы 2 (15-25 кг,  от 3 до 7 лет)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Оно не имеет внутренних пятиточечных ремней, поэтому ребенок крепится с помощью штатного ремня безопасности, который пропускается через специальные направляющие.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47367" y="64245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948" y="744583"/>
            <a:ext cx="2629515" cy="2730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97" y="3735977"/>
            <a:ext cx="2603389" cy="25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18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17" y="927463"/>
            <a:ext cx="3265714" cy="25080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31920" y="1018902"/>
            <a:ext cx="6884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Автокресло</a:t>
            </a:r>
            <a:r>
              <a:rPr lang="ru-RU" b="1" dirty="0" smtClean="0">
                <a:solidFill>
                  <a:schemeClr val="tx2"/>
                </a:solidFill>
              </a:rPr>
              <a:t> группы 3 (бустер)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Это сиденье без спинки, которое имеет твердую конструкцию, подлокотники и специальные направляющие для ремня безопасности. С точки зрения безопасности бустеры не желательны, так как в них отсутствует боковая защита. </a:t>
            </a:r>
            <a:r>
              <a:rPr lang="ru-RU" b="1" u="sng" dirty="0" smtClean="0">
                <a:solidFill>
                  <a:schemeClr val="tx2"/>
                </a:solidFill>
              </a:rPr>
              <a:t>Их использование возможно, если ребенок уже высокий (рост более 130-135 см). </a:t>
            </a:r>
            <a:r>
              <a:rPr lang="ru-RU" dirty="0" smtClean="0">
                <a:solidFill>
                  <a:schemeClr val="tx2"/>
                </a:solidFill>
              </a:rPr>
              <a:t>Часто родители применяют бустер для детей с 4 лет, что небезопасно. В этом случае полноценное кресло группы 2 является более подходящим вариантом.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3222" y="4310742"/>
            <a:ext cx="10483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Альтернативный способ установки </a:t>
            </a:r>
            <a:r>
              <a:rPr lang="ru-RU" dirty="0" err="1" smtClean="0">
                <a:solidFill>
                  <a:schemeClr val="tx2"/>
                </a:solidFill>
              </a:rPr>
              <a:t>автокресла</a:t>
            </a:r>
            <a:r>
              <a:rPr lang="ru-RU" dirty="0" smtClean="0">
                <a:solidFill>
                  <a:schemeClr val="tx2"/>
                </a:solidFill>
              </a:rPr>
              <a:t>  -система  </a:t>
            </a:r>
            <a:r>
              <a:rPr lang="en-US" dirty="0" smtClean="0">
                <a:solidFill>
                  <a:schemeClr val="tx2"/>
                </a:solidFill>
              </a:rPr>
              <a:t>ISOFIX</a:t>
            </a:r>
            <a:r>
              <a:rPr lang="ru-RU" dirty="0" smtClean="0">
                <a:solidFill>
                  <a:schemeClr val="tx2"/>
                </a:solidFill>
              </a:rPr>
              <a:t>. Она  представляет собой жесткое крепление кресла к кузову автомобиля, что обеспечивает лучшую защиту ребенка.  В настоящий момент такая система считается наиболее безопасной для перевозки маленького пассажира групп 0, 0+ и 1.  </a:t>
            </a: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     </a:t>
            </a:r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</TotalTime>
  <Words>873</Words>
  <Application>Microsoft Office PowerPoint</Application>
  <PresentationFormat>Произвольный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Детские удерживающие устройства</vt:lpstr>
      <vt:lpstr>Слайд 2</vt:lpstr>
      <vt:lpstr>ТАБЛИЦА ПЕРЕВОЗКИ ДЕТЕЙ В ТРАНСПОРТНЫХ СРЕДСТВАХ</vt:lpstr>
      <vt:lpstr>Слайд 4</vt:lpstr>
      <vt:lpstr>АДАПТЕР   –   ПОЛЬЗА ИЛИ ВРЕД ? </vt:lpstr>
      <vt:lpstr>ПОЧЕМУ АВТОКРЕСЛО? </vt:lpstr>
      <vt:lpstr>КАК ВЫБРАТЬ АВТОКРЕСЛО?</vt:lpstr>
      <vt:lpstr>Слайд 8</vt:lpstr>
      <vt:lpstr>Слайд 9</vt:lpstr>
      <vt:lpstr>КАК ПОНЯТЬ МАРКИРОВКУ СЕРТИФИКАТА? </vt:lpstr>
      <vt:lpstr>КУДА И КАК УСТАНОВИТЬ АВТОКРЕСЛО?</vt:lpstr>
      <vt:lpstr>СОБЛЮДЕНИЕ ВОДИТЕЛЕМ МЕР БЕЗОПАСНОСТИ,  КОГДА В МАШИНЕ НАХОДИТСЯ РЕБЕНОК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удерживающие устройства</dc:title>
  <dc:creator>User Windows</dc:creator>
  <cp:lastModifiedBy>1</cp:lastModifiedBy>
  <cp:revision>40</cp:revision>
  <dcterms:created xsi:type="dcterms:W3CDTF">2019-01-27T08:15:44Z</dcterms:created>
  <dcterms:modified xsi:type="dcterms:W3CDTF">2019-12-04T13:32:11Z</dcterms:modified>
</cp:coreProperties>
</file>