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40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6" r:id="rId6"/>
    <p:sldId id="262" r:id="rId7"/>
    <p:sldId id="287" r:id="rId8"/>
    <p:sldId id="288" r:id="rId9"/>
    <p:sldId id="265" r:id="rId10"/>
    <p:sldId id="318" r:id="rId11"/>
    <p:sldId id="317" r:id="rId12"/>
    <p:sldId id="319" r:id="rId13"/>
    <p:sldId id="289" r:id="rId14"/>
    <p:sldId id="290" r:id="rId15"/>
    <p:sldId id="291" r:id="rId16"/>
    <p:sldId id="323" r:id="rId17"/>
    <p:sldId id="320" r:id="rId18"/>
    <p:sldId id="296" r:id="rId19"/>
    <p:sldId id="266" r:id="rId20"/>
    <p:sldId id="294" r:id="rId21"/>
    <p:sldId id="293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9" r:id="rId32"/>
    <p:sldId id="308" r:id="rId33"/>
    <p:sldId id="269" r:id="rId34"/>
    <p:sldId id="270" r:id="rId35"/>
    <p:sldId id="295" r:id="rId36"/>
    <p:sldId id="311" r:id="rId37"/>
    <p:sldId id="312" r:id="rId38"/>
    <p:sldId id="314" r:id="rId39"/>
    <p:sldId id="313" r:id="rId40"/>
    <p:sldId id="315" r:id="rId41"/>
    <p:sldId id="316" r:id="rId42"/>
    <p:sldId id="297" r:id="rId43"/>
    <p:sldId id="276" r:id="rId44"/>
    <p:sldId id="277" r:id="rId45"/>
    <p:sldId id="273" r:id="rId46"/>
    <p:sldId id="325" r:id="rId47"/>
    <p:sldId id="324" r:id="rId48"/>
    <p:sldId id="326" r:id="rId49"/>
    <p:sldId id="284" r:id="rId50"/>
  </p:sldIdLst>
  <p:sldSz cx="9144000" cy="6858000" type="screen4x3"/>
  <p:notesSz cx="9144000" cy="6858000"/>
  <p:embeddedFontLst>
    <p:embeddedFont>
      <p:font typeface="Garamond" panose="02020404030301010803" pitchFamily="18" charset="0"/>
      <p:regular r:id="rId51"/>
      <p:bold r:id="rId52"/>
      <p:italic r:id="rId53"/>
    </p:embeddedFont>
    <p:embeddedFont>
      <p:font typeface="Tahoma" panose="020B0604030504040204" pitchFamily="34" charset="0"/>
      <p:regular r:id="rId54"/>
      <p:bold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5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B09A47-8034-4570-B031-58E36F7374D0}" type="doc">
      <dgm:prSet loTypeId="urn:microsoft.com/office/officeart/2005/8/layout/hProcess4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47C4BA-C4C6-4294-8D87-227FE473A8B8}">
      <dgm:prSet phldrT="[Текст]"/>
      <dgm:spPr/>
      <dgm:t>
        <a:bodyPr/>
        <a:lstStyle/>
        <a:p>
          <a:r>
            <a:rPr lang="ru-RU" b="1" dirty="0" smtClean="0"/>
            <a:t>Цель </a:t>
          </a:r>
          <a:endParaRPr lang="ru-RU" b="1" dirty="0"/>
        </a:p>
      </dgm:t>
    </dgm:pt>
    <dgm:pt modelId="{13001434-11CB-47F8-AEEF-A49AC0CA6AA6}" type="parTrans" cxnId="{D5051090-686F-4AC9-908C-37E359B411AA}">
      <dgm:prSet/>
      <dgm:spPr/>
      <dgm:t>
        <a:bodyPr/>
        <a:lstStyle/>
        <a:p>
          <a:endParaRPr lang="ru-RU"/>
        </a:p>
      </dgm:t>
    </dgm:pt>
    <dgm:pt modelId="{6C560FEC-C966-4844-86C5-6F6E94775ED5}" type="sibTrans" cxnId="{D5051090-686F-4AC9-908C-37E359B411AA}">
      <dgm:prSet/>
      <dgm:spPr/>
      <dgm:t>
        <a:bodyPr/>
        <a:lstStyle/>
        <a:p>
          <a:endParaRPr lang="ru-RU"/>
        </a:p>
      </dgm:t>
    </dgm:pt>
    <dgm:pt modelId="{F9BFB313-9803-4E13-AFC7-FC4BF1799207}">
      <dgm:prSet phldrT="[Текст]" custT="1"/>
      <dgm:spPr/>
      <dgm:t>
        <a:bodyPr/>
        <a:lstStyle/>
        <a:p>
          <a:r>
            <a:rPr lang="ru-RU" sz="1800" b="1" dirty="0" smtClean="0"/>
            <a:t>Освобождение рабочей зоны от ненужных предметов</a:t>
          </a:r>
          <a:endParaRPr lang="ru-RU" sz="1800" b="1" dirty="0"/>
        </a:p>
      </dgm:t>
    </dgm:pt>
    <dgm:pt modelId="{DD403604-060D-4BEA-B0A3-75A340A8225C}" type="parTrans" cxnId="{39AF2CDB-D913-4A6E-BAE2-47922EABE58C}">
      <dgm:prSet/>
      <dgm:spPr/>
      <dgm:t>
        <a:bodyPr/>
        <a:lstStyle/>
        <a:p>
          <a:endParaRPr lang="ru-RU"/>
        </a:p>
      </dgm:t>
    </dgm:pt>
    <dgm:pt modelId="{CA2E8A31-247E-4995-B1AE-3B613A2B3046}" type="sibTrans" cxnId="{39AF2CDB-D913-4A6E-BAE2-47922EABE58C}">
      <dgm:prSet/>
      <dgm:spPr/>
      <dgm:t>
        <a:bodyPr/>
        <a:lstStyle/>
        <a:p>
          <a:endParaRPr lang="ru-RU"/>
        </a:p>
      </dgm:t>
    </dgm:pt>
    <dgm:pt modelId="{B1AA546B-CA37-48BB-A1A1-C6C0CE4556C4}">
      <dgm:prSet phldrT="[Текст]"/>
      <dgm:spPr/>
      <dgm:t>
        <a:bodyPr/>
        <a:lstStyle/>
        <a:p>
          <a:r>
            <a:rPr lang="ru-RU" b="1" dirty="0" smtClean="0"/>
            <a:t>Действие</a:t>
          </a:r>
          <a:endParaRPr lang="ru-RU" b="1" dirty="0"/>
        </a:p>
      </dgm:t>
    </dgm:pt>
    <dgm:pt modelId="{14ACE6F5-6138-4BC0-800B-617D06817766}" type="parTrans" cxnId="{E6C19C8C-FA7A-4892-9221-0526A5199BD7}">
      <dgm:prSet/>
      <dgm:spPr/>
      <dgm:t>
        <a:bodyPr/>
        <a:lstStyle/>
        <a:p>
          <a:endParaRPr lang="ru-RU"/>
        </a:p>
      </dgm:t>
    </dgm:pt>
    <dgm:pt modelId="{8A7335CF-0E7D-47AC-B4B0-9AD133EA7BB5}" type="sibTrans" cxnId="{E6C19C8C-FA7A-4892-9221-0526A5199BD7}">
      <dgm:prSet/>
      <dgm:spPr/>
      <dgm:t>
        <a:bodyPr/>
        <a:lstStyle/>
        <a:p>
          <a:endParaRPr lang="ru-RU"/>
        </a:p>
      </dgm:t>
    </dgm:pt>
    <dgm:pt modelId="{7B3E1EAB-CBD2-434B-A366-1AB410F5EC5B}">
      <dgm:prSet phldrT="[Текст]" custT="1"/>
      <dgm:spPr/>
      <dgm:t>
        <a:bodyPr/>
        <a:lstStyle/>
        <a:p>
          <a:r>
            <a:rPr lang="ru-RU" sz="1800" dirty="0" smtClean="0"/>
            <a:t>Классификация предметов (дидактических средств, пособий и др.) по степени их востребованности на рабочем месте</a:t>
          </a:r>
          <a:endParaRPr lang="ru-RU" sz="1800" dirty="0"/>
        </a:p>
      </dgm:t>
    </dgm:pt>
    <dgm:pt modelId="{30C62DC1-321E-415E-A736-FFB2610A191D}" type="parTrans" cxnId="{27A88611-DA24-4855-8919-94D79954A3DD}">
      <dgm:prSet/>
      <dgm:spPr/>
      <dgm:t>
        <a:bodyPr/>
        <a:lstStyle/>
        <a:p>
          <a:endParaRPr lang="ru-RU"/>
        </a:p>
      </dgm:t>
    </dgm:pt>
    <dgm:pt modelId="{658E44F8-1FC4-47B9-A3ED-011CDF9161DA}" type="sibTrans" cxnId="{27A88611-DA24-4855-8919-94D79954A3DD}">
      <dgm:prSet/>
      <dgm:spPr/>
      <dgm:t>
        <a:bodyPr/>
        <a:lstStyle/>
        <a:p>
          <a:endParaRPr lang="ru-RU"/>
        </a:p>
      </dgm:t>
    </dgm:pt>
    <dgm:pt modelId="{A2564087-1F06-4F96-8FDC-0C3F29667298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Важно!</a:t>
          </a:r>
          <a:endParaRPr lang="ru-RU" b="1" dirty="0">
            <a:solidFill>
              <a:srgbClr val="C00000"/>
            </a:solidFill>
          </a:endParaRPr>
        </a:p>
      </dgm:t>
    </dgm:pt>
    <dgm:pt modelId="{686E0F62-2BFB-4993-B59F-D3EDBEC7B7D2}" type="parTrans" cxnId="{179D14D0-F730-418F-AFF0-ECF7CA905C0B}">
      <dgm:prSet/>
      <dgm:spPr/>
      <dgm:t>
        <a:bodyPr/>
        <a:lstStyle/>
        <a:p>
          <a:endParaRPr lang="ru-RU"/>
        </a:p>
      </dgm:t>
    </dgm:pt>
    <dgm:pt modelId="{885CC055-1C9E-4E7B-9CC6-72C06ECF13C9}" type="sibTrans" cxnId="{179D14D0-F730-418F-AFF0-ECF7CA905C0B}">
      <dgm:prSet/>
      <dgm:spPr/>
      <dgm:t>
        <a:bodyPr/>
        <a:lstStyle/>
        <a:p>
          <a:endParaRPr lang="ru-RU"/>
        </a:p>
      </dgm:t>
    </dgm:pt>
    <dgm:pt modelId="{C4EDA3A8-5202-4B20-89B5-0DB0A4ADC05F}">
      <dgm:prSet phldrT="[Текст]" custT="1"/>
      <dgm:spPr/>
      <dgm:t>
        <a:bodyPr/>
        <a:lstStyle/>
        <a:p>
          <a:r>
            <a:rPr lang="ru-RU" sz="1800" dirty="0" smtClean="0"/>
            <a:t>Разделить предметы на группы</a:t>
          </a:r>
          <a:endParaRPr lang="ru-RU" sz="1800" dirty="0"/>
        </a:p>
      </dgm:t>
    </dgm:pt>
    <dgm:pt modelId="{C525206A-D69F-4DD0-90A3-257E3D370FB4}" type="parTrans" cxnId="{1B290E10-F56D-4AB2-B385-C4E864D43508}">
      <dgm:prSet/>
      <dgm:spPr/>
      <dgm:t>
        <a:bodyPr/>
        <a:lstStyle/>
        <a:p>
          <a:endParaRPr lang="ru-RU"/>
        </a:p>
      </dgm:t>
    </dgm:pt>
    <dgm:pt modelId="{EB32DAB0-89BB-4482-A57E-5C78A359B8C9}" type="sibTrans" cxnId="{1B290E10-F56D-4AB2-B385-C4E864D43508}">
      <dgm:prSet/>
      <dgm:spPr/>
      <dgm:t>
        <a:bodyPr/>
        <a:lstStyle/>
        <a:p>
          <a:endParaRPr lang="ru-RU"/>
        </a:p>
      </dgm:t>
    </dgm:pt>
    <dgm:pt modelId="{8E5A7B3E-1046-428B-8BA4-3F12F8D35C51}" type="pres">
      <dgm:prSet presAssocID="{8CB09A47-8034-4570-B031-58E36F7374D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475E7A-1C0D-4C75-B710-6292F4C1023D}" type="pres">
      <dgm:prSet presAssocID="{8CB09A47-8034-4570-B031-58E36F7374D0}" presName="tSp" presStyleCnt="0"/>
      <dgm:spPr/>
    </dgm:pt>
    <dgm:pt modelId="{3E29F63D-8B11-40CF-945B-FD2B9E642553}" type="pres">
      <dgm:prSet presAssocID="{8CB09A47-8034-4570-B031-58E36F7374D0}" presName="bSp" presStyleCnt="0"/>
      <dgm:spPr/>
    </dgm:pt>
    <dgm:pt modelId="{914E468C-7C2E-4C5F-B98C-B12C1268C7E5}" type="pres">
      <dgm:prSet presAssocID="{8CB09A47-8034-4570-B031-58E36F7374D0}" presName="process" presStyleCnt="0"/>
      <dgm:spPr/>
    </dgm:pt>
    <dgm:pt modelId="{B430C222-56EC-42CF-AE37-B01C9D920E0F}" type="pres">
      <dgm:prSet presAssocID="{F447C4BA-C4C6-4294-8D87-227FE473A8B8}" presName="composite1" presStyleCnt="0"/>
      <dgm:spPr/>
    </dgm:pt>
    <dgm:pt modelId="{F41C832F-D3A8-4FE6-BE8A-F2BF018A855E}" type="pres">
      <dgm:prSet presAssocID="{F447C4BA-C4C6-4294-8D87-227FE473A8B8}" presName="dummyNode1" presStyleLbl="node1" presStyleIdx="0" presStyleCnt="3"/>
      <dgm:spPr/>
    </dgm:pt>
    <dgm:pt modelId="{43AC6024-0642-4710-A8AA-D4A60E6DDE66}" type="pres">
      <dgm:prSet presAssocID="{F447C4BA-C4C6-4294-8D87-227FE473A8B8}" presName="childNode1" presStyleLbl="bgAcc1" presStyleIdx="0" presStyleCnt="3" custScaleX="1210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BEEE7-F081-46FE-ACBE-1638052E67C1}" type="pres">
      <dgm:prSet presAssocID="{F447C4BA-C4C6-4294-8D87-227FE473A8B8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F88E70-1686-407E-881C-9761A92DD282}" type="pres">
      <dgm:prSet presAssocID="{F447C4BA-C4C6-4294-8D87-227FE473A8B8}" presName="parentNode1" presStyleLbl="node1" presStyleIdx="0" presStyleCnt="3" custLinFactNeighborX="-13136" custLinFactNeighborY="10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FB16E3-CDFE-47AA-8F85-7C9146ED960C}" type="pres">
      <dgm:prSet presAssocID="{F447C4BA-C4C6-4294-8D87-227FE473A8B8}" presName="connSite1" presStyleCnt="0"/>
      <dgm:spPr/>
    </dgm:pt>
    <dgm:pt modelId="{C11CFB3E-A879-4484-9C15-7B8ADE1772E5}" type="pres">
      <dgm:prSet presAssocID="{6C560FEC-C966-4844-86C5-6F6E94775ED5}" presName="Name9" presStyleLbl="sibTrans2D1" presStyleIdx="0" presStyleCnt="2"/>
      <dgm:spPr/>
      <dgm:t>
        <a:bodyPr/>
        <a:lstStyle/>
        <a:p>
          <a:endParaRPr lang="ru-RU"/>
        </a:p>
      </dgm:t>
    </dgm:pt>
    <dgm:pt modelId="{632982DE-F2BB-476C-9B73-8CE5825A8331}" type="pres">
      <dgm:prSet presAssocID="{B1AA546B-CA37-48BB-A1A1-C6C0CE4556C4}" presName="composite2" presStyleCnt="0"/>
      <dgm:spPr/>
    </dgm:pt>
    <dgm:pt modelId="{86B32E0E-57F3-4991-8677-AF90A51CE433}" type="pres">
      <dgm:prSet presAssocID="{B1AA546B-CA37-48BB-A1A1-C6C0CE4556C4}" presName="dummyNode2" presStyleLbl="node1" presStyleIdx="0" presStyleCnt="3"/>
      <dgm:spPr/>
    </dgm:pt>
    <dgm:pt modelId="{604B2122-8E9F-4311-A768-DEEC9046B7E4}" type="pres">
      <dgm:prSet presAssocID="{B1AA546B-CA37-48BB-A1A1-C6C0CE4556C4}" presName="childNode2" presStyleLbl="bgAcc1" presStyleIdx="1" presStyleCnt="3" custScaleX="121540" custScaleY="152837" custLinFactNeighborY="19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B79C58-D63D-47C3-A70C-9BD815457DD9}" type="pres">
      <dgm:prSet presAssocID="{B1AA546B-CA37-48BB-A1A1-C6C0CE4556C4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F48AA5-95E2-4F36-AA03-EB80382018A1}" type="pres">
      <dgm:prSet presAssocID="{B1AA546B-CA37-48BB-A1A1-C6C0CE4556C4}" presName="parentNode2" presStyleLbl="node1" presStyleIdx="1" presStyleCnt="3" custLinFactNeighborX="-16882" custLinFactNeighborY="16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954DC4-3D37-4B2A-8D92-69A1FB17263A}" type="pres">
      <dgm:prSet presAssocID="{B1AA546B-CA37-48BB-A1A1-C6C0CE4556C4}" presName="connSite2" presStyleCnt="0"/>
      <dgm:spPr/>
    </dgm:pt>
    <dgm:pt modelId="{3E21AF4B-CA75-41F6-A8AA-FA3D4D6431F3}" type="pres">
      <dgm:prSet presAssocID="{8A7335CF-0E7D-47AC-B4B0-9AD133EA7BB5}" presName="Name18" presStyleLbl="sibTrans2D1" presStyleIdx="1" presStyleCnt="2"/>
      <dgm:spPr/>
      <dgm:t>
        <a:bodyPr/>
        <a:lstStyle/>
        <a:p>
          <a:endParaRPr lang="ru-RU"/>
        </a:p>
      </dgm:t>
    </dgm:pt>
    <dgm:pt modelId="{CB5EDC22-C23E-45E9-92C3-0C152D8402E1}" type="pres">
      <dgm:prSet presAssocID="{A2564087-1F06-4F96-8FDC-0C3F29667298}" presName="composite1" presStyleCnt="0"/>
      <dgm:spPr/>
    </dgm:pt>
    <dgm:pt modelId="{1A198982-A21A-479D-9D9E-E25D7BDB362B}" type="pres">
      <dgm:prSet presAssocID="{A2564087-1F06-4F96-8FDC-0C3F29667298}" presName="dummyNode1" presStyleLbl="node1" presStyleIdx="1" presStyleCnt="3"/>
      <dgm:spPr/>
    </dgm:pt>
    <dgm:pt modelId="{0619AE2B-E0F1-492E-A37E-2763926A26B6}" type="pres">
      <dgm:prSet presAssocID="{A2564087-1F06-4F96-8FDC-0C3F29667298}" presName="childNode1" presStyleLbl="bgAcc1" presStyleIdx="2" presStyleCnt="3" custScaleX="113929" custScaleY="147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372EB9-BEF7-4621-8116-4B8B78B5E6C0}" type="pres">
      <dgm:prSet presAssocID="{A2564087-1F06-4F96-8FDC-0C3F29667298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CFF0CC-E099-436C-B930-983327F817A1}" type="pres">
      <dgm:prSet presAssocID="{A2564087-1F06-4F96-8FDC-0C3F29667298}" presName="parentNode1" presStyleLbl="node1" presStyleIdx="2" presStyleCnt="3" custLinFactNeighborX="-8623" custLinFactNeighborY="6607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59418-9540-4DAD-8866-54EAA4AEFFCB}" type="pres">
      <dgm:prSet presAssocID="{A2564087-1F06-4F96-8FDC-0C3F29667298}" presName="connSite1" presStyleCnt="0"/>
      <dgm:spPr/>
    </dgm:pt>
  </dgm:ptLst>
  <dgm:cxnLst>
    <dgm:cxn modelId="{E1C92BDE-BF26-40A7-99E3-B4C60E0271A2}" type="presOf" srcId="{7B3E1EAB-CBD2-434B-A366-1AB410F5EC5B}" destId="{604B2122-8E9F-4311-A768-DEEC9046B7E4}" srcOrd="0" destOrd="0" presId="urn:microsoft.com/office/officeart/2005/8/layout/hProcess4"/>
    <dgm:cxn modelId="{47C7B632-AD80-40F8-99EC-B6346F41713E}" type="presOf" srcId="{F447C4BA-C4C6-4294-8D87-227FE473A8B8}" destId="{A5F88E70-1686-407E-881C-9761A92DD282}" srcOrd="0" destOrd="0" presId="urn:microsoft.com/office/officeart/2005/8/layout/hProcess4"/>
    <dgm:cxn modelId="{E6C19C8C-FA7A-4892-9221-0526A5199BD7}" srcId="{8CB09A47-8034-4570-B031-58E36F7374D0}" destId="{B1AA546B-CA37-48BB-A1A1-C6C0CE4556C4}" srcOrd="1" destOrd="0" parTransId="{14ACE6F5-6138-4BC0-800B-617D06817766}" sibTransId="{8A7335CF-0E7D-47AC-B4B0-9AD133EA7BB5}"/>
    <dgm:cxn modelId="{F595E670-73BF-458C-A5E0-AB6F3C3C0A77}" type="presOf" srcId="{F9BFB313-9803-4E13-AFC7-FC4BF1799207}" destId="{43AC6024-0642-4710-A8AA-D4A60E6DDE66}" srcOrd="0" destOrd="0" presId="urn:microsoft.com/office/officeart/2005/8/layout/hProcess4"/>
    <dgm:cxn modelId="{8DD99330-C885-4013-9B13-39DBAA85CE09}" type="presOf" srcId="{8CB09A47-8034-4570-B031-58E36F7374D0}" destId="{8E5A7B3E-1046-428B-8BA4-3F12F8D35C51}" srcOrd="0" destOrd="0" presId="urn:microsoft.com/office/officeart/2005/8/layout/hProcess4"/>
    <dgm:cxn modelId="{179D14D0-F730-418F-AFF0-ECF7CA905C0B}" srcId="{8CB09A47-8034-4570-B031-58E36F7374D0}" destId="{A2564087-1F06-4F96-8FDC-0C3F29667298}" srcOrd="2" destOrd="0" parTransId="{686E0F62-2BFB-4993-B59F-D3EDBEC7B7D2}" sibTransId="{885CC055-1C9E-4E7B-9CC6-72C06ECF13C9}"/>
    <dgm:cxn modelId="{08D6F235-14C0-49BE-8664-D114BBBFAC76}" type="presOf" srcId="{B1AA546B-CA37-48BB-A1A1-C6C0CE4556C4}" destId="{76F48AA5-95E2-4F36-AA03-EB80382018A1}" srcOrd="0" destOrd="0" presId="urn:microsoft.com/office/officeart/2005/8/layout/hProcess4"/>
    <dgm:cxn modelId="{D5051090-686F-4AC9-908C-37E359B411AA}" srcId="{8CB09A47-8034-4570-B031-58E36F7374D0}" destId="{F447C4BA-C4C6-4294-8D87-227FE473A8B8}" srcOrd="0" destOrd="0" parTransId="{13001434-11CB-47F8-AEEF-A49AC0CA6AA6}" sibTransId="{6C560FEC-C966-4844-86C5-6F6E94775ED5}"/>
    <dgm:cxn modelId="{1B290E10-F56D-4AB2-B385-C4E864D43508}" srcId="{A2564087-1F06-4F96-8FDC-0C3F29667298}" destId="{C4EDA3A8-5202-4B20-89B5-0DB0A4ADC05F}" srcOrd="0" destOrd="0" parTransId="{C525206A-D69F-4DD0-90A3-257E3D370FB4}" sibTransId="{EB32DAB0-89BB-4482-A57E-5C78A359B8C9}"/>
    <dgm:cxn modelId="{27A88611-DA24-4855-8919-94D79954A3DD}" srcId="{B1AA546B-CA37-48BB-A1A1-C6C0CE4556C4}" destId="{7B3E1EAB-CBD2-434B-A366-1AB410F5EC5B}" srcOrd="0" destOrd="0" parTransId="{30C62DC1-321E-415E-A736-FFB2610A191D}" sibTransId="{658E44F8-1FC4-47B9-A3ED-011CDF9161DA}"/>
    <dgm:cxn modelId="{CF97F162-AF95-4666-906D-7111802D8E31}" type="presOf" srcId="{C4EDA3A8-5202-4B20-89B5-0DB0A4ADC05F}" destId="{84372EB9-BEF7-4621-8116-4B8B78B5E6C0}" srcOrd="1" destOrd="0" presId="urn:microsoft.com/office/officeart/2005/8/layout/hProcess4"/>
    <dgm:cxn modelId="{0BC18528-02F0-423A-827B-5BED20C28E9C}" type="presOf" srcId="{F9BFB313-9803-4E13-AFC7-FC4BF1799207}" destId="{E2DBEEE7-F081-46FE-ACBE-1638052E67C1}" srcOrd="1" destOrd="0" presId="urn:microsoft.com/office/officeart/2005/8/layout/hProcess4"/>
    <dgm:cxn modelId="{92D9C5A4-485E-4732-BB4E-EF99FDC162CD}" type="presOf" srcId="{A2564087-1F06-4F96-8FDC-0C3F29667298}" destId="{ADCFF0CC-E099-436C-B930-983327F817A1}" srcOrd="0" destOrd="0" presId="urn:microsoft.com/office/officeart/2005/8/layout/hProcess4"/>
    <dgm:cxn modelId="{39AF2CDB-D913-4A6E-BAE2-47922EABE58C}" srcId="{F447C4BA-C4C6-4294-8D87-227FE473A8B8}" destId="{F9BFB313-9803-4E13-AFC7-FC4BF1799207}" srcOrd="0" destOrd="0" parTransId="{DD403604-060D-4BEA-B0A3-75A340A8225C}" sibTransId="{CA2E8A31-247E-4995-B1AE-3B613A2B3046}"/>
    <dgm:cxn modelId="{6EF9E722-01CE-4CAE-AB27-848214E792CE}" type="presOf" srcId="{7B3E1EAB-CBD2-434B-A366-1AB410F5EC5B}" destId="{5DB79C58-D63D-47C3-A70C-9BD815457DD9}" srcOrd="1" destOrd="0" presId="urn:microsoft.com/office/officeart/2005/8/layout/hProcess4"/>
    <dgm:cxn modelId="{46F52095-44E2-4529-9330-5074000BFA3D}" type="presOf" srcId="{8A7335CF-0E7D-47AC-B4B0-9AD133EA7BB5}" destId="{3E21AF4B-CA75-41F6-A8AA-FA3D4D6431F3}" srcOrd="0" destOrd="0" presId="urn:microsoft.com/office/officeart/2005/8/layout/hProcess4"/>
    <dgm:cxn modelId="{2914A4E2-2040-4436-924E-D9380D72FC97}" type="presOf" srcId="{C4EDA3A8-5202-4B20-89B5-0DB0A4ADC05F}" destId="{0619AE2B-E0F1-492E-A37E-2763926A26B6}" srcOrd="0" destOrd="0" presId="urn:microsoft.com/office/officeart/2005/8/layout/hProcess4"/>
    <dgm:cxn modelId="{AC58814D-0635-4312-9605-5A8610FE48C1}" type="presOf" srcId="{6C560FEC-C966-4844-86C5-6F6E94775ED5}" destId="{C11CFB3E-A879-4484-9C15-7B8ADE1772E5}" srcOrd="0" destOrd="0" presId="urn:microsoft.com/office/officeart/2005/8/layout/hProcess4"/>
    <dgm:cxn modelId="{F441CBC0-CD42-4C46-AF1D-97FBF5C2772E}" type="presParOf" srcId="{8E5A7B3E-1046-428B-8BA4-3F12F8D35C51}" destId="{AB475E7A-1C0D-4C75-B710-6292F4C1023D}" srcOrd="0" destOrd="0" presId="urn:microsoft.com/office/officeart/2005/8/layout/hProcess4"/>
    <dgm:cxn modelId="{25580B39-66EB-4DE3-A4E5-92B70B3DFBC8}" type="presParOf" srcId="{8E5A7B3E-1046-428B-8BA4-3F12F8D35C51}" destId="{3E29F63D-8B11-40CF-945B-FD2B9E642553}" srcOrd="1" destOrd="0" presId="urn:microsoft.com/office/officeart/2005/8/layout/hProcess4"/>
    <dgm:cxn modelId="{DCD322DC-CA75-4307-BD5B-4DE8872CC2C3}" type="presParOf" srcId="{8E5A7B3E-1046-428B-8BA4-3F12F8D35C51}" destId="{914E468C-7C2E-4C5F-B98C-B12C1268C7E5}" srcOrd="2" destOrd="0" presId="urn:microsoft.com/office/officeart/2005/8/layout/hProcess4"/>
    <dgm:cxn modelId="{98FA740F-1ECB-46AF-8E0C-F75CF52F08CC}" type="presParOf" srcId="{914E468C-7C2E-4C5F-B98C-B12C1268C7E5}" destId="{B430C222-56EC-42CF-AE37-B01C9D920E0F}" srcOrd="0" destOrd="0" presId="urn:microsoft.com/office/officeart/2005/8/layout/hProcess4"/>
    <dgm:cxn modelId="{534B619C-1BAD-4353-90D1-CB2614A4F589}" type="presParOf" srcId="{B430C222-56EC-42CF-AE37-B01C9D920E0F}" destId="{F41C832F-D3A8-4FE6-BE8A-F2BF018A855E}" srcOrd="0" destOrd="0" presId="urn:microsoft.com/office/officeart/2005/8/layout/hProcess4"/>
    <dgm:cxn modelId="{CFAECD27-9F24-4D76-B27F-CF482C8CA600}" type="presParOf" srcId="{B430C222-56EC-42CF-AE37-B01C9D920E0F}" destId="{43AC6024-0642-4710-A8AA-D4A60E6DDE66}" srcOrd="1" destOrd="0" presId="urn:microsoft.com/office/officeart/2005/8/layout/hProcess4"/>
    <dgm:cxn modelId="{B9D7BDE0-CB1A-4C5D-BBAB-B5310960544F}" type="presParOf" srcId="{B430C222-56EC-42CF-AE37-B01C9D920E0F}" destId="{E2DBEEE7-F081-46FE-ACBE-1638052E67C1}" srcOrd="2" destOrd="0" presId="urn:microsoft.com/office/officeart/2005/8/layout/hProcess4"/>
    <dgm:cxn modelId="{A22409B0-CA80-4099-8FB1-00B27BC2A29D}" type="presParOf" srcId="{B430C222-56EC-42CF-AE37-B01C9D920E0F}" destId="{A5F88E70-1686-407E-881C-9761A92DD282}" srcOrd="3" destOrd="0" presId="urn:microsoft.com/office/officeart/2005/8/layout/hProcess4"/>
    <dgm:cxn modelId="{427031C9-62D4-4ED5-A52C-17EE282BDD3C}" type="presParOf" srcId="{B430C222-56EC-42CF-AE37-B01C9D920E0F}" destId="{85FB16E3-CDFE-47AA-8F85-7C9146ED960C}" srcOrd="4" destOrd="0" presId="urn:microsoft.com/office/officeart/2005/8/layout/hProcess4"/>
    <dgm:cxn modelId="{36FBC396-7305-4207-810B-906EF3120208}" type="presParOf" srcId="{914E468C-7C2E-4C5F-B98C-B12C1268C7E5}" destId="{C11CFB3E-A879-4484-9C15-7B8ADE1772E5}" srcOrd="1" destOrd="0" presId="urn:microsoft.com/office/officeart/2005/8/layout/hProcess4"/>
    <dgm:cxn modelId="{69E85916-0385-4966-ACE8-ED965CB0737C}" type="presParOf" srcId="{914E468C-7C2E-4C5F-B98C-B12C1268C7E5}" destId="{632982DE-F2BB-476C-9B73-8CE5825A8331}" srcOrd="2" destOrd="0" presId="urn:microsoft.com/office/officeart/2005/8/layout/hProcess4"/>
    <dgm:cxn modelId="{5D6D3C25-1D92-4CB5-BA02-7165C4C043D9}" type="presParOf" srcId="{632982DE-F2BB-476C-9B73-8CE5825A8331}" destId="{86B32E0E-57F3-4991-8677-AF90A51CE433}" srcOrd="0" destOrd="0" presId="urn:microsoft.com/office/officeart/2005/8/layout/hProcess4"/>
    <dgm:cxn modelId="{F8AC740E-7726-4ED5-8D76-685DFE4DD9E9}" type="presParOf" srcId="{632982DE-F2BB-476C-9B73-8CE5825A8331}" destId="{604B2122-8E9F-4311-A768-DEEC9046B7E4}" srcOrd="1" destOrd="0" presId="urn:microsoft.com/office/officeart/2005/8/layout/hProcess4"/>
    <dgm:cxn modelId="{4780A805-D3CA-4B1A-9DAC-AD12F83F6443}" type="presParOf" srcId="{632982DE-F2BB-476C-9B73-8CE5825A8331}" destId="{5DB79C58-D63D-47C3-A70C-9BD815457DD9}" srcOrd="2" destOrd="0" presId="urn:microsoft.com/office/officeart/2005/8/layout/hProcess4"/>
    <dgm:cxn modelId="{16ED24AF-CC57-4914-95A8-8A6C352FBA0F}" type="presParOf" srcId="{632982DE-F2BB-476C-9B73-8CE5825A8331}" destId="{76F48AA5-95E2-4F36-AA03-EB80382018A1}" srcOrd="3" destOrd="0" presId="urn:microsoft.com/office/officeart/2005/8/layout/hProcess4"/>
    <dgm:cxn modelId="{B35D01E3-AE0F-4AA5-8C82-BA16703C7127}" type="presParOf" srcId="{632982DE-F2BB-476C-9B73-8CE5825A8331}" destId="{BD954DC4-3D37-4B2A-8D92-69A1FB17263A}" srcOrd="4" destOrd="0" presId="urn:microsoft.com/office/officeart/2005/8/layout/hProcess4"/>
    <dgm:cxn modelId="{9623411D-BB2D-4E05-A247-00561261D8C1}" type="presParOf" srcId="{914E468C-7C2E-4C5F-B98C-B12C1268C7E5}" destId="{3E21AF4B-CA75-41F6-A8AA-FA3D4D6431F3}" srcOrd="3" destOrd="0" presId="urn:microsoft.com/office/officeart/2005/8/layout/hProcess4"/>
    <dgm:cxn modelId="{3DDD70EC-9C66-4ED3-8A7E-59674A210B16}" type="presParOf" srcId="{914E468C-7C2E-4C5F-B98C-B12C1268C7E5}" destId="{CB5EDC22-C23E-45E9-92C3-0C152D8402E1}" srcOrd="4" destOrd="0" presId="urn:microsoft.com/office/officeart/2005/8/layout/hProcess4"/>
    <dgm:cxn modelId="{F9F68920-3525-4AD5-A179-9F820676C0F6}" type="presParOf" srcId="{CB5EDC22-C23E-45E9-92C3-0C152D8402E1}" destId="{1A198982-A21A-479D-9D9E-E25D7BDB362B}" srcOrd="0" destOrd="0" presId="urn:microsoft.com/office/officeart/2005/8/layout/hProcess4"/>
    <dgm:cxn modelId="{3FE5E4B1-5EB0-4956-A39F-C27B20859C62}" type="presParOf" srcId="{CB5EDC22-C23E-45E9-92C3-0C152D8402E1}" destId="{0619AE2B-E0F1-492E-A37E-2763926A26B6}" srcOrd="1" destOrd="0" presId="urn:microsoft.com/office/officeart/2005/8/layout/hProcess4"/>
    <dgm:cxn modelId="{3B87200D-C72E-4234-B4E4-EB933AA44319}" type="presParOf" srcId="{CB5EDC22-C23E-45E9-92C3-0C152D8402E1}" destId="{84372EB9-BEF7-4621-8116-4B8B78B5E6C0}" srcOrd="2" destOrd="0" presId="urn:microsoft.com/office/officeart/2005/8/layout/hProcess4"/>
    <dgm:cxn modelId="{E508D24A-466D-4918-B36B-5C57E9F2A586}" type="presParOf" srcId="{CB5EDC22-C23E-45E9-92C3-0C152D8402E1}" destId="{ADCFF0CC-E099-436C-B930-983327F817A1}" srcOrd="3" destOrd="0" presId="urn:microsoft.com/office/officeart/2005/8/layout/hProcess4"/>
    <dgm:cxn modelId="{DEAC887A-3A06-4903-9215-56DE41B4C472}" type="presParOf" srcId="{CB5EDC22-C23E-45E9-92C3-0C152D8402E1}" destId="{A6259418-9540-4DAD-8866-54EAA4AEFFC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AC6024-0642-4710-A8AA-D4A60E6DDE66}">
      <dsp:nvSpPr>
        <dsp:cNvPr id="0" name=""/>
        <dsp:cNvSpPr/>
      </dsp:nvSpPr>
      <dsp:spPr>
        <a:xfrm>
          <a:off x="597" y="1384772"/>
          <a:ext cx="2576754" cy="17564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Освобождение рабочей зоны от ненужных предметов</a:t>
          </a:r>
          <a:endParaRPr lang="ru-RU" sz="1800" b="1" kern="1200" dirty="0"/>
        </a:p>
      </dsp:txBody>
      <dsp:txXfrm>
        <a:off x="41017" y="1425192"/>
        <a:ext cx="2495914" cy="1299203"/>
      </dsp:txXfrm>
    </dsp:sp>
    <dsp:sp modelId="{C11CFB3E-A879-4484-9C15-7B8ADE1772E5}">
      <dsp:nvSpPr>
        <dsp:cNvPr id="0" name=""/>
        <dsp:cNvSpPr/>
      </dsp:nvSpPr>
      <dsp:spPr>
        <a:xfrm>
          <a:off x="1225121" y="1578787"/>
          <a:ext cx="2891278" cy="2891278"/>
        </a:xfrm>
        <a:prstGeom prst="leftCircularArrow">
          <a:avLst>
            <a:gd name="adj1" fmla="val 2405"/>
            <a:gd name="adj2" fmla="val 290887"/>
            <a:gd name="adj3" fmla="val 2555819"/>
            <a:gd name="adj4" fmla="val 9513910"/>
            <a:gd name="adj5" fmla="val 280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5F88E70-1686-407E-881C-9761A92DD282}">
      <dsp:nvSpPr>
        <dsp:cNvPr id="0" name=""/>
        <dsp:cNvSpPr/>
      </dsp:nvSpPr>
      <dsp:spPr>
        <a:xfrm>
          <a:off x="448784" y="2772440"/>
          <a:ext cx="1892917" cy="752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/>
            <a:t>Цель </a:t>
          </a:r>
          <a:endParaRPr lang="ru-RU" sz="3300" b="1" kern="1200" dirty="0"/>
        </a:p>
      </dsp:txBody>
      <dsp:txXfrm>
        <a:off x="470831" y="2794487"/>
        <a:ext cx="1848823" cy="708656"/>
      </dsp:txXfrm>
    </dsp:sp>
    <dsp:sp modelId="{604B2122-8E9F-4311-A768-DEEC9046B7E4}">
      <dsp:nvSpPr>
        <dsp:cNvPr id="0" name=""/>
        <dsp:cNvSpPr/>
      </dsp:nvSpPr>
      <dsp:spPr>
        <a:xfrm>
          <a:off x="2921537" y="1259882"/>
          <a:ext cx="2588233" cy="26844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Классификация предметов (дидактических средств, пособий и др.) по степени их востребованности на рабочем месте</a:t>
          </a:r>
          <a:endParaRPr lang="ru-RU" sz="1800" kern="1200" dirty="0"/>
        </a:p>
      </dsp:txBody>
      <dsp:txXfrm>
        <a:off x="2983314" y="1896899"/>
        <a:ext cx="2464679" cy="1985662"/>
      </dsp:txXfrm>
    </dsp:sp>
    <dsp:sp modelId="{3E21AF4B-CA75-41F6-A8AA-FA3D4D6431F3}">
      <dsp:nvSpPr>
        <dsp:cNvPr id="0" name=""/>
        <dsp:cNvSpPr/>
      </dsp:nvSpPr>
      <dsp:spPr>
        <a:xfrm>
          <a:off x="3986909" y="183718"/>
          <a:ext cx="3124083" cy="3124083"/>
        </a:xfrm>
        <a:prstGeom prst="circularArrow">
          <a:avLst>
            <a:gd name="adj1" fmla="val 2226"/>
            <a:gd name="adj2" fmla="val 268100"/>
            <a:gd name="adj3" fmla="val 19532092"/>
            <a:gd name="adj4" fmla="val 12551213"/>
            <a:gd name="adj5" fmla="val 259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6F48AA5-95E2-4F36-AA03-EB80382018A1}">
      <dsp:nvSpPr>
        <dsp:cNvPr id="0" name=""/>
        <dsp:cNvSpPr/>
      </dsp:nvSpPr>
      <dsp:spPr>
        <a:xfrm>
          <a:off x="3304555" y="1020757"/>
          <a:ext cx="1892917" cy="752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/>
            <a:t>Действие</a:t>
          </a:r>
          <a:endParaRPr lang="ru-RU" sz="3300" b="1" kern="1200" dirty="0"/>
        </a:p>
      </dsp:txBody>
      <dsp:txXfrm>
        <a:off x="3326602" y="1042804"/>
        <a:ext cx="1848823" cy="708656"/>
      </dsp:txXfrm>
    </dsp:sp>
    <dsp:sp modelId="{0619AE2B-E0F1-492E-A37E-2763926A26B6}">
      <dsp:nvSpPr>
        <dsp:cNvPr id="0" name=""/>
        <dsp:cNvSpPr/>
      </dsp:nvSpPr>
      <dsp:spPr>
        <a:xfrm>
          <a:off x="5848216" y="970775"/>
          <a:ext cx="2426154" cy="25844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Разделить предметы на группы</a:t>
          </a:r>
          <a:endParaRPr lang="ru-RU" sz="1800" kern="1200" dirty="0"/>
        </a:p>
      </dsp:txBody>
      <dsp:txXfrm>
        <a:off x="5907691" y="1030250"/>
        <a:ext cx="2307204" cy="1911659"/>
      </dsp:txXfrm>
    </dsp:sp>
    <dsp:sp modelId="{ADCFF0CC-E099-436C-B930-983327F817A1}">
      <dsp:nvSpPr>
        <dsp:cNvPr id="0" name=""/>
        <dsp:cNvSpPr/>
      </dsp:nvSpPr>
      <dsp:spPr>
        <a:xfrm>
          <a:off x="6306531" y="3262210"/>
          <a:ext cx="1892917" cy="752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>
              <a:solidFill>
                <a:srgbClr val="C00000"/>
              </a:solidFill>
            </a:rPr>
            <a:t>Важно!</a:t>
          </a:r>
          <a:endParaRPr lang="ru-RU" sz="3300" b="1" kern="1200" dirty="0">
            <a:solidFill>
              <a:srgbClr val="C00000"/>
            </a:solidFill>
          </a:endParaRPr>
        </a:p>
      </dsp:txBody>
      <dsp:txXfrm>
        <a:off x="6328578" y="3284257"/>
        <a:ext cx="1848823" cy="7086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1">
                <a:solidFill>
                  <a:schemeClr val="hlink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hlink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1">
                <a:solidFill>
                  <a:schemeClr val="hlink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1">
                <a:solidFill>
                  <a:schemeClr val="hlink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81761" y="229361"/>
            <a:ext cx="8229600" cy="609600"/>
          </a:xfrm>
          <a:custGeom>
            <a:avLst/>
            <a:gdLst/>
            <a:ahLst/>
            <a:cxnLst/>
            <a:rect l="l" t="t" r="r" b="b"/>
            <a:pathLst>
              <a:path w="8229600" h="609600">
                <a:moveTo>
                  <a:pt x="0" y="609600"/>
                </a:moveTo>
                <a:lnTo>
                  <a:pt x="0" y="0"/>
                </a:lnTo>
                <a:lnTo>
                  <a:pt x="8229600" y="0"/>
                </a:lnTo>
              </a:path>
            </a:pathLst>
          </a:custGeom>
          <a:ln w="19812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57962" y="6172961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19812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9740" y="301878"/>
            <a:ext cx="7836534" cy="940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1">
                <a:solidFill>
                  <a:schemeClr val="hlink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7969" y="1776425"/>
            <a:ext cx="8608060" cy="307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hlink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niro.nnov.ru/?id=41020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t.niro.nnov.ru/p259vuzhzov/" TargetMode="External"/><Relationship Id="rId2" Type="http://schemas.openxmlformats.org/officeDocument/2006/relationships/hyperlink" Target="http://www.niro.nnov.ru/?id=4102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hyperlink" Target="https://beliro.ru/berezhlivoe-obrazovanie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3600" y="685800"/>
            <a:ext cx="624840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 marR="5080" indent="-64135">
              <a:lnSpc>
                <a:spcPct val="100000"/>
              </a:lnSpc>
              <a:spcBef>
                <a:spcPts val="100"/>
              </a:spcBef>
            </a:pPr>
            <a:r>
              <a:rPr lang="ru-RU" sz="3200" i="0" spc="-10" dirty="0" smtClean="0">
                <a:latin typeface="Times New Roman"/>
                <a:cs typeface="Times New Roman"/>
              </a:rPr>
              <a:t>Применение</a:t>
            </a:r>
            <a:r>
              <a:rPr sz="3200" i="0" spc="-10" dirty="0" smtClean="0">
                <a:latin typeface="Times New Roman"/>
                <a:cs typeface="Times New Roman"/>
              </a:rPr>
              <a:t> </a:t>
            </a:r>
            <a:r>
              <a:rPr sz="3200" i="0" spc="-5" dirty="0">
                <a:latin typeface="Times New Roman"/>
                <a:cs typeface="Times New Roman"/>
              </a:rPr>
              <a:t>бережливых </a:t>
            </a:r>
            <a:r>
              <a:rPr sz="3200" i="0" spc="-10" dirty="0">
                <a:latin typeface="Times New Roman"/>
                <a:cs typeface="Times New Roman"/>
              </a:rPr>
              <a:t>технологий </a:t>
            </a:r>
            <a:r>
              <a:rPr sz="3200" i="0" dirty="0">
                <a:latin typeface="Times New Roman"/>
                <a:cs typeface="Times New Roman"/>
              </a:rPr>
              <a:t>в </a:t>
            </a:r>
            <a:r>
              <a:rPr lang="ru-RU" sz="3200" i="0" dirty="0" smtClean="0">
                <a:latin typeface="Times New Roman"/>
                <a:cs typeface="Times New Roman"/>
              </a:rPr>
              <a:t>образовательном </a:t>
            </a:r>
            <a:r>
              <a:rPr lang="ru-RU" sz="3200" i="0" spc="-10" dirty="0" smtClean="0"/>
              <a:t> пространстве  ДОУ</a:t>
            </a:r>
            <a:endParaRPr sz="3200" i="0" spc="-5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" y="2590800"/>
            <a:ext cx="3733800" cy="3497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029200" y="5334000"/>
            <a:ext cx="3745483" cy="6848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5" dirty="0" smtClean="0">
                <a:solidFill>
                  <a:srgbClr val="000099"/>
                </a:solidFill>
                <a:latin typeface="Times New Roman"/>
                <a:cs typeface="Times New Roman"/>
              </a:rPr>
              <a:t>Подготовила :  старший воспитатель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5" dirty="0" smtClean="0">
                <a:solidFill>
                  <a:srgbClr val="000099"/>
                </a:solidFill>
                <a:latin typeface="Times New Roman"/>
                <a:cs typeface="Times New Roman"/>
              </a:rPr>
              <a:t>МБДОУ «Детский сад №14»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5" dirty="0" smtClean="0">
                <a:solidFill>
                  <a:srgbClr val="000099"/>
                </a:solidFill>
                <a:latin typeface="Times New Roman"/>
                <a:cs typeface="Times New Roman"/>
              </a:rPr>
              <a:t>СМИРНОВА  МАРИНА ПАВЛОВНА</a:t>
            </a:r>
            <a:endParaRPr sz="1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" y="301878"/>
            <a:ext cx="8440340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41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74" y="301878"/>
            <a:ext cx="7924800" cy="58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28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1212"/>
            <a:ext cx="8684260" cy="636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31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237227"/>
            <a:ext cx="8326120" cy="5841343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630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241300">
              <a:lnSpc>
                <a:spcPct val="100000"/>
              </a:lnSpc>
            </a:pPr>
            <a:r>
              <a:rPr sz="2400" u="heavy" spc="-605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ПОТЕРИ в </a:t>
            </a:r>
            <a:r>
              <a:rPr sz="2400" b="1" u="heavy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образовательной</a:t>
            </a:r>
            <a:r>
              <a:rPr sz="2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сфере.</a:t>
            </a:r>
            <a:endParaRPr sz="2400" dirty="0">
              <a:latin typeface="Times New Roman"/>
              <a:cs typeface="Times New Roman"/>
            </a:endParaRPr>
          </a:p>
          <a:p>
            <a:pPr marL="184785" marR="1235710" indent="-184785">
              <a:lnSpc>
                <a:spcPts val="1939"/>
              </a:lnSpc>
              <a:spcBef>
                <a:spcPts val="1830"/>
              </a:spcBef>
              <a:buSzPct val="94444"/>
              <a:buAutoNum type="arabicPeriod"/>
              <a:tabLst>
                <a:tab pos="184785" algn="l"/>
              </a:tabLst>
            </a:pPr>
            <a:r>
              <a:rPr sz="20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Запасы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устаревшие базы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данных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и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информация, </a:t>
            </a:r>
            <a:r>
              <a:rPr sz="2000" spc="-15" dirty="0">
                <a:solidFill>
                  <a:srgbClr val="0000FF"/>
                </a:solidFill>
                <a:latin typeface="Times New Roman"/>
                <a:cs typeface="Times New Roman"/>
              </a:rPr>
              <a:t>избыточные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архивы,  незавершенные дела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;</a:t>
            </a:r>
            <a:endParaRPr sz="2000" dirty="0">
              <a:latin typeface="Times New Roman"/>
              <a:cs typeface="Times New Roman"/>
            </a:endParaRPr>
          </a:p>
          <a:p>
            <a:pPr marL="240665" indent="-228600">
              <a:lnSpc>
                <a:spcPct val="100000"/>
              </a:lnSpc>
              <a:spcBef>
                <a:spcPts val="195"/>
              </a:spcBef>
              <a:buAutoNum type="arabicPeriod"/>
              <a:tabLst>
                <a:tab pos="241300" algn="l"/>
              </a:tabLst>
            </a:pP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Дефекты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ошибки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и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пропуски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в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данных, непонятные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требования,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инструкции</a:t>
            </a:r>
            <a:endParaRPr sz="2000" dirty="0">
              <a:latin typeface="Times New Roman"/>
              <a:cs typeface="Times New Roman"/>
            </a:endParaRPr>
          </a:p>
          <a:p>
            <a:pPr marL="241300" marR="711200" indent="-241300">
              <a:lnSpc>
                <a:spcPts val="1939"/>
              </a:lnSpc>
              <a:spcBef>
                <a:spcPts val="465"/>
              </a:spcBef>
              <a:buFont typeface="Times New Roman"/>
              <a:buAutoNum type="arabicPeriod"/>
              <a:tabLst>
                <a:tab pos="241300" algn="l"/>
              </a:tabLst>
            </a:pPr>
            <a:r>
              <a:rPr sz="20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Перепроизводство: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лишняя переписка,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выполнение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работы, не создающей 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ценности,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подготовка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ненужных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отчетов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и </a:t>
            </a:r>
            <a:r>
              <a:rPr sz="2000" spc="-25" dirty="0">
                <a:solidFill>
                  <a:srgbClr val="0000FF"/>
                </a:solidFill>
                <a:latin typeface="Times New Roman"/>
                <a:cs typeface="Times New Roman"/>
              </a:rPr>
              <a:t>копий</a:t>
            </a:r>
            <a:r>
              <a:rPr sz="2000" spc="-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документов</a:t>
            </a:r>
            <a:endParaRPr sz="2000" dirty="0">
              <a:latin typeface="Times New Roman"/>
              <a:cs typeface="Times New Roman"/>
            </a:endParaRPr>
          </a:p>
          <a:p>
            <a:pPr marL="241300" marR="1090295" indent="-241300">
              <a:lnSpc>
                <a:spcPts val="1939"/>
              </a:lnSpc>
              <a:spcBef>
                <a:spcPts val="440"/>
              </a:spcBef>
              <a:buFont typeface="Times New Roman"/>
              <a:buAutoNum type="arabicPeriod"/>
              <a:tabLst>
                <a:tab pos="241300" algn="l"/>
              </a:tabLst>
            </a:pPr>
            <a:r>
              <a:rPr sz="20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Излишняя </a:t>
            </a:r>
            <a:r>
              <a:rPr sz="2000" b="1" spc="-15" dirty="0">
                <a:solidFill>
                  <a:srgbClr val="0000FF"/>
                </a:solidFill>
                <a:latin typeface="Times New Roman"/>
                <a:cs typeface="Times New Roman"/>
              </a:rPr>
              <a:t>сложность </a:t>
            </a:r>
            <a:r>
              <a:rPr sz="20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процессов, </a:t>
            </a:r>
            <a:r>
              <a:rPr sz="20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лишние шаги </a:t>
            </a:r>
            <a:r>
              <a:rPr sz="20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процессов: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нечеткие 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должностные инструкции,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дублирование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выполняемых</a:t>
            </a:r>
            <a:r>
              <a:rPr sz="2000" spc="-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функций</a:t>
            </a:r>
            <a:endParaRPr sz="2000" dirty="0">
              <a:latin typeface="Times New Roman"/>
              <a:cs typeface="Times New Roman"/>
            </a:endParaRPr>
          </a:p>
          <a:p>
            <a:pPr marL="241300" indent="-228600">
              <a:lnSpc>
                <a:spcPts val="2055"/>
              </a:lnSpc>
              <a:spcBef>
                <a:spcPts val="190"/>
              </a:spcBef>
              <a:buFont typeface="Times New Roman"/>
              <a:buAutoNum type="arabicPeriod"/>
              <a:tabLst>
                <a:tab pos="241300" algn="l"/>
              </a:tabLst>
            </a:pPr>
            <a:r>
              <a:rPr sz="20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Ожидание: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длительные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сроки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согласования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и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принятия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решений,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ожидание</a:t>
            </a:r>
            <a:r>
              <a:rPr sz="2000" spc="-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endParaRPr sz="2000" dirty="0">
              <a:latin typeface="Times New Roman"/>
              <a:cs typeface="Times New Roman"/>
            </a:endParaRPr>
          </a:p>
          <a:p>
            <a:pPr marL="355600">
              <a:lnSpc>
                <a:spcPts val="2055"/>
              </a:lnSpc>
            </a:pP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очередях, ожидание информации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и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другие административные</a:t>
            </a:r>
            <a:r>
              <a:rPr sz="2000" spc="-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барьеры</a:t>
            </a:r>
            <a:endParaRPr sz="2000" dirty="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215"/>
              </a:spcBef>
              <a:buFont typeface="Times New Roman"/>
              <a:buAutoNum type="arabicPeriod" startAt="6"/>
              <a:tabLst>
                <a:tab pos="241300" algn="l"/>
              </a:tabLst>
            </a:pPr>
            <a:r>
              <a:rPr sz="20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Лишнее передвижение: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непрофильная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работа (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за обслуживающий</a:t>
            </a:r>
            <a:r>
              <a:rPr sz="2000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персонал)</a:t>
            </a:r>
            <a:endParaRPr sz="2000" dirty="0">
              <a:latin typeface="Times New Roman"/>
              <a:cs typeface="Times New Roman"/>
            </a:endParaRPr>
          </a:p>
          <a:p>
            <a:pPr marL="241300" marR="5080" indent="-241300">
              <a:lnSpc>
                <a:spcPts val="1939"/>
              </a:lnSpc>
              <a:spcBef>
                <a:spcPts val="465"/>
              </a:spcBef>
              <a:buFont typeface="Times New Roman"/>
              <a:buAutoNum type="arabicPeriod" startAt="6"/>
              <a:tabLst>
                <a:tab pos="241300" algn="l"/>
              </a:tabLst>
            </a:pPr>
            <a:r>
              <a:rPr sz="20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Лишнее </a:t>
            </a:r>
            <a:r>
              <a:rPr sz="20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перемещение: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излишний </a:t>
            </a:r>
            <a:r>
              <a:rPr sz="2000" spc="-15" dirty="0">
                <a:solidFill>
                  <a:srgbClr val="0000FF"/>
                </a:solidFill>
                <a:latin typeface="Times New Roman"/>
                <a:cs typeface="Times New Roman"/>
              </a:rPr>
              <a:t>документооборот,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архивирование документов;  неэффективность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внутренних систем </a:t>
            </a:r>
            <a:r>
              <a:rPr sz="2000" spc="-15" dirty="0">
                <a:solidFill>
                  <a:srgbClr val="0000FF"/>
                </a:solidFill>
                <a:latin typeface="Times New Roman"/>
                <a:cs typeface="Times New Roman"/>
              </a:rPr>
              <a:t>коммуникации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(накопление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непрочитанных 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сообщений и</a:t>
            </a:r>
            <a:r>
              <a:rPr sz="2000" spc="-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30" dirty="0">
                <a:solidFill>
                  <a:srgbClr val="0000FF"/>
                </a:solidFill>
                <a:latin typeface="Times New Roman"/>
                <a:cs typeface="Times New Roman"/>
              </a:rPr>
              <a:t>т.п.)</a:t>
            </a:r>
            <a:endParaRPr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761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BD746DD-814F-45AF-A5B5-0A99D44C30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12"/>
          <p:cNvGrpSpPr/>
          <p:nvPr/>
        </p:nvGrpSpPr>
        <p:grpSpPr>
          <a:xfrm>
            <a:off x="395536" y="764704"/>
            <a:ext cx="7344000" cy="468000"/>
            <a:chOff x="215882" y="1934010"/>
            <a:chExt cx="6592876" cy="504056"/>
          </a:xfrm>
          <a:scene3d>
            <a:camera prst="orthographicFront"/>
            <a:lightRig rig="flat" dir="t"/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15882" y="1934010"/>
              <a:ext cx="6592876" cy="4680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240558" y="1958686"/>
              <a:ext cx="6568200" cy="4793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80010" tIns="80010" rIns="80010" bIns="80010" spcCol="1270" anchor="ctr"/>
            <a:lstStyle/>
            <a:p>
              <a:pPr defTabSz="9334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2400" b="1" dirty="0">
                  <a:solidFill>
                    <a:prstClr val="black"/>
                  </a:solidFill>
                </a:rPr>
                <a:t>Создание</a:t>
              </a:r>
              <a:r>
                <a:rPr lang="ru-RU" sz="2400" dirty="0">
                  <a:solidFill>
                    <a:prstClr val="black"/>
                  </a:solidFill>
                </a:rPr>
                <a:t> </a:t>
              </a:r>
              <a:r>
                <a:rPr lang="ru-RU" sz="2400" b="1" dirty="0">
                  <a:solidFill>
                    <a:prstClr val="black"/>
                  </a:solidFill>
                </a:rPr>
                <a:t>рабочей группы </a:t>
              </a:r>
              <a:r>
                <a:rPr lang="ru-RU" sz="2000" dirty="0">
                  <a:solidFill>
                    <a:prstClr val="black"/>
                  </a:solidFill>
                </a:rPr>
                <a:t>по внедрению БТ </a:t>
              </a:r>
              <a:r>
                <a:rPr lang="ru-RU" sz="2000" dirty="0" smtClean="0">
                  <a:solidFill>
                    <a:prstClr val="black"/>
                  </a:solidFill>
                </a:rPr>
                <a:t>в </a:t>
              </a:r>
              <a:r>
                <a:rPr lang="ru-RU" sz="2000" dirty="0">
                  <a:solidFill>
                    <a:prstClr val="black"/>
                  </a:solidFill>
                </a:rPr>
                <a:t>ОО </a:t>
              </a:r>
            </a:p>
          </p:txBody>
        </p:sp>
      </p:grpSp>
      <p:grpSp>
        <p:nvGrpSpPr>
          <p:cNvPr id="5" name="Группа 15"/>
          <p:cNvGrpSpPr/>
          <p:nvPr/>
        </p:nvGrpSpPr>
        <p:grpSpPr>
          <a:xfrm>
            <a:off x="539552" y="1340840"/>
            <a:ext cx="7344000" cy="648000"/>
            <a:chOff x="552064" y="3838026"/>
            <a:chExt cx="6833943" cy="842493"/>
          </a:xfrm>
          <a:scene3d>
            <a:camera prst="orthographicFront"/>
            <a:lightRig rig="flat" dir="t"/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552064" y="3838026"/>
              <a:ext cx="6764201" cy="842493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21806" y="3862702"/>
              <a:ext cx="6764201" cy="7931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80010" tIns="80010" rIns="80010" bIns="80010" spcCol="1270" anchor="ctr"/>
            <a:lstStyle/>
            <a:p>
              <a:pPr defTabSz="9334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2400" b="1" dirty="0">
                  <a:solidFill>
                    <a:prstClr val="black"/>
                  </a:solidFill>
                  <a:ea typeface="Calibri"/>
                  <a:cs typeface="Times New Roman"/>
                </a:rPr>
                <a:t>Выявление проблем </a:t>
              </a:r>
              <a:r>
                <a:rPr lang="ru-RU" sz="2000" dirty="0">
                  <a:solidFill>
                    <a:prstClr val="black"/>
                  </a:solidFill>
                  <a:ea typeface="Calibri"/>
                  <a:cs typeface="Times New Roman"/>
                </a:rPr>
                <a:t>и определение процессов, которые нуждаются в улучшении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Группа 18"/>
          <p:cNvGrpSpPr/>
          <p:nvPr/>
        </p:nvGrpSpPr>
        <p:grpSpPr>
          <a:xfrm>
            <a:off x="755576" y="2096904"/>
            <a:ext cx="7344000" cy="468000"/>
            <a:chOff x="833968" y="3838026"/>
            <a:chExt cx="6696744" cy="842493"/>
          </a:xfrm>
          <a:scene3d>
            <a:camera prst="orthographicFront"/>
            <a:lightRig rig="flat" dir="t"/>
          </a:scene3d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833968" y="3838026"/>
              <a:ext cx="6592876" cy="842493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858644" y="3862702"/>
              <a:ext cx="6672068" cy="7931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80010" tIns="80010" rIns="80010" bIns="80010" spcCol="1270" anchor="ctr"/>
            <a:lstStyle/>
            <a:p>
              <a:pPr defTabSz="9334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2000" b="1" dirty="0">
                  <a:solidFill>
                    <a:prstClr val="black"/>
                  </a:solidFill>
                  <a:ea typeface="Calibri"/>
                  <a:cs typeface="Times New Roman"/>
                </a:rPr>
                <a:t>Отбор </a:t>
              </a:r>
              <a:r>
                <a:rPr lang="ru-RU" sz="2400" b="1" dirty="0">
                  <a:solidFill>
                    <a:prstClr val="black"/>
                  </a:solidFill>
                  <a:ea typeface="Calibri"/>
                  <a:cs typeface="Times New Roman"/>
                </a:rPr>
                <a:t>процессов для оптимизации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Группа 27"/>
          <p:cNvGrpSpPr/>
          <p:nvPr/>
        </p:nvGrpSpPr>
        <p:grpSpPr>
          <a:xfrm>
            <a:off x="971600" y="3284984"/>
            <a:ext cx="7344000" cy="432000"/>
            <a:chOff x="685957" y="3838026"/>
            <a:chExt cx="6945640" cy="842493"/>
          </a:xfrm>
          <a:scene3d>
            <a:camera prst="orthographicFront"/>
            <a:lightRig rig="flat" dir="t"/>
          </a:scene3d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685957" y="3838026"/>
              <a:ext cx="6844754" cy="842493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685957" y="3862702"/>
              <a:ext cx="6945640" cy="7931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80010" tIns="80010" rIns="80010" bIns="80010" spcCol="1270" anchor="ctr"/>
            <a:lstStyle/>
            <a:p>
              <a:pPr defTabSz="9334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2000" dirty="0">
                  <a:solidFill>
                    <a:prstClr val="black"/>
                  </a:solidFill>
                </a:rPr>
                <a:t>Разработка </a:t>
              </a:r>
              <a:r>
                <a:rPr lang="ru-RU" sz="2400" b="1" dirty="0">
                  <a:solidFill>
                    <a:prstClr val="black"/>
                  </a:solidFill>
                </a:rPr>
                <a:t>проектов оптимизации </a:t>
              </a:r>
              <a:r>
                <a:rPr lang="ru-RU" sz="2400" dirty="0">
                  <a:solidFill>
                    <a:prstClr val="black"/>
                  </a:solidFill>
                </a:rPr>
                <a:t>п</a:t>
              </a:r>
              <a:r>
                <a:rPr lang="ru-RU" sz="2000" dirty="0" smtClean="0">
                  <a:solidFill>
                    <a:prstClr val="black"/>
                  </a:solidFill>
                </a:rPr>
                <a:t>роцессов</a:t>
              </a:r>
              <a:r>
                <a:rPr lang="ru-RU" sz="2000" b="1" dirty="0" smtClean="0">
                  <a:solidFill>
                    <a:prstClr val="black"/>
                  </a:solidFill>
                </a:rPr>
                <a:t> </a:t>
              </a:r>
              <a:r>
                <a:rPr lang="ru-RU" sz="2000" dirty="0">
                  <a:solidFill>
                    <a:prstClr val="black"/>
                  </a:solidFill>
                </a:rPr>
                <a:t>(</a:t>
              </a:r>
              <a:r>
                <a:rPr lang="en-US" sz="2000" dirty="0">
                  <a:solidFill>
                    <a:prstClr val="black"/>
                  </a:solidFill>
                </a:rPr>
                <a:t>min </a:t>
              </a:r>
              <a:r>
                <a:rPr lang="ru-RU" sz="2000" dirty="0">
                  <a:solidFill>
                    <a:prstClr val="black"/>
                  </a:solidFill>
                </a:rPr>
                <a:t>– 2 в год)</a:t>
              </a:r>
            </a:p>
          </p:txBody>
        </p:sp>
      </p:grpSp>
      <p:graphicFrame>
        <p:nvGraphicFramePr>
          <p:cNvPr id="76" name="Таблица 75"/>
          <p:cNvGraphicFramePr>
            <a:graphicFrameLocks noGrp="1"/>
          </p:cNvGraphicFramePr>
          <p:nvPr>
            <p:extLst/>
          </p:nvPr>
        </p:nvGraphicFramePr>
        <p:xfrm>
          <a:off x="1908175" y="3789363"/>
          <a:ext cx="5483225" cy="1132824"/>
        </p:xfrm>
        <a:graphic>
          <a:graphicData uri="http://schemas.openxmlformats.org/drawingml/2006/table">
            <a:tbl>
              <a:tblPr/>
              <a:tblGrid>
                <a:gridCol w="5483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3206">
                <a:tc>
                  <a:txBody>
                    <a:bodyPr/>
                    <a:lstStyle>
                      <a:lvl1pPr marL="284163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841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 создание проектных групп</a:t>
                      </a:r>
                    </a:p>
                  </a:txBody>
                  <a:tcPr marL="44696" marR="44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206">
                <a:tc>
                  <a:txBody>
                    <a:bodyPr/>
                    <a:lstStyle>
                      <a:lvl1pPr marL="284163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841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 оценка текущего состояния</a:t>
                      </a:r>
                    </a:p>
                  </a:txBody>
                  <a:tcPr marL="44696" marR="44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206">
                <a:tc>
                  <a:txBody>
                    <a:bodyPr/>
                    <a:lstStyle>
                      <a:lvl1pPr marL="284163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841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 оценка целевого состояния</a:t>
                      </a:r>
                    </a:p>
                  </a:txBody>
                  <a:tcPr marL="44696" marR="44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206">
                <a:tc>
                  <a:txBody>
                    <a:bodyPr/>
                    <a:lstStyle>
                      <a:lvl1pPr marL="284163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84163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 подготовка плана мероприятий</a:t>
                      </a:r>
                    </a:p>
                  </a:txBody>
                  <a:tcPr marL="44696" marR="4469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0" name="Группа 76"/>
          <p:cNvGrpSpPr/>
          <p:nvPr/>
        </p:nvGrpSpPr>
        <p:grpSpPr>
          <a:xfrm>
            <a:off x="1524000" y="5023772"/>
            <a:ext cx="7043672" cy="983809"/>
            <a:chOff x="396402" y="1940282"/>
            <a:chExt cx="6934955" cy="1771051"/>
          </a:xfrm>
          <a:scene3d>
            <a:camera prst="orthographicFront"/>
            <a:lightRig rig="flat" dir="t"/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396402" y="1940282"/>
              <a:ext cx="6808755" cy="842493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b="1" dirty="0">
                  <a:solidFill>
                    <a:prstClr val="black"/>
                  </a:solidFill>
                </a:rPr>
                <a:t>Реализация </a:t>
              </a:r>
              <a:r>
                <a:rPr lang="ru-RU" sz="2400" b="1" dirty="0" smtClean="0">
                  <a:solidFill>
                    <a:prstClr val="black"/>
                  </a:solidFill>
                </a:rPr>
                <a:t>мероприятий</a:t>
              </a:r>
              <a:endParaRPr lang="ru-RU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79" name="Скругленный прямоугольник 4"/>
            <p:cNvSpPr/>
            <p:nvPr/>
          </p:nvSpPr>
          <p:spPr>
            <a:xfrm>
              <a:off x="515273" y="2918192"/>
              <a:ext cx="6816084" cy="7931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80010" tIns="80010" rIns="80010" bIns="80010" spcCol="1270" anchor="ctr"/>
            <a:lstStyle/>
            <a:p>
              <a:pPr defTabSz="9334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2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Группа 82"/>
          <p:cNvGrpSpPr/>
          <p:nvPr/>
        </p:nvGrpSpPr>
        <p:grpSpPr>
          <a:xfrm>
            <a:off x="1041397" y="5593358"/>
            <a:ext cx="7874003" cy="471685"/>
            <a:chOff x="515273" y="2918192"/>
            <a:chExt cx="7752470" cy="849126"/>
          </a:xfrm>
          <a:scene3d>
            <a:camera prst="orthographicFront"/>
            <a:lightRig rig="flat" dir="t"/>
          </a:scene3d>
        </p:grpSpPr>
        <p:sp>
          <p:nvSpPr>
            <p:cNvPr id="84" name="Скругленный прямоугольник 83"/>
            <p:cNvSpPr/>
            <p:nvPr/>
          </p:nvSpPr>
          <p:spPr>
            <a:xfrm>
              <a:off x="1104777" y="2924826"/>
              <a:ext cx="7162966" cy="842492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b="1" dirty="0" smtClean="0">
                  <a:solidFill>
                    <a:prstClr val="black"/>
                  </a:solidFill>
                </a:rPr>
                <a:t>Анализ достигнутых результатов, закрытие проекта.</a:t>
              </a:r>
              <a:endParaRPr lang="ru-RU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85" name="Скругленный прямоугольник 4"/>
            <p:cNvSpPr/>
            <p:nvPr/>
          </p:nvSpPr>
          <p:spPr>
            <a:xfrm>
              <a:off x="515273" y="2918192"/>
              <a:ext cx="6816084" cy="7931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80010" tIns="80010" rIns="80010" bIns="80010" spcCol="1270" anchor="ctr"/>
            <a:lstStyle/>
            <a:p>
              <a:pPr defTabSz="9334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2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Группа 85"/>
          <p:cNvGrpSpPr/>
          <p:nvPr/>
        </p:nvGrpSpPr>
        <p:grpSpPr>
          <a:xfrm>
            <a:off x="827584" y="2672968"/>
            <a:ext cx="7344000" cy="468000"/>
            <a:chOff x="833968" y="3838026"/>
            <a:chExt cx="6696744" cy="842493"/>
          </a:xfrm>
          <a:scene3d>
            <a:camera prst="orthographicFront"/>
            <a:lightRig rig="flat" dir="t"/>
          </a:scene3d>
        </p:grpSpPr>
        <p:sp>
          <p:nvSpPr>
            <p:cNvPr id="87" name="Скругленный прямоугольник 86"/>
            <p:cNvSpPr/>
            <p:nvPr/>
          </p:nvSpPr>
          <p:spPr>
            <a:xfrm>
              <a:off x="833968" y="3838026"/>
              <a:ext cx="6592876" cy="842493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8" name="Скругленный прямоугольник 4"/>
            <p:cNvSpPr/>
            <p:nvPr/>
          </p:nvSpPr>
          <p:spPr>
            <a:xfrm>
              <a:off x="858644" y="3862702"/>
              <a:ext cx="6672068" cy="7931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80010" tIns="80010" rIns="80010" bIns="80010" spcCol="1270" anchor="ctr"/>
            <a:lstStyle/>
            <a:p>
              <a:pPr defTabSz="9334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2400" b="1" dirty="0">
                  <a:solidFill>
                    <a:prstClr val="black"/>
                  </a:solidFill>
                  <a:cs typeface="Times New Roman"/>
                </a:rPr>
                <a:t>Создание </a:t>
              </a:r>
              <a:r>
                <a:rPr lang="ru-RU" sz="2400" b="1" dirty="0" smtClean="0">
                  <a:solidFill>
                    <a:prstClr val="black"/>
                  </a:solidFill>
                  <a:cs typeface="Times New Roman"/>
                </a:rPr>
                <a:t>плана-графика на 2019-2021 годы </a:t>
              </a:r>
              <a:endParaRPr lang="ru-RU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80652" y="116407"/>
            <a:ext cx="8419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0" dirty="0"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Организация работы по внедрению БТ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28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740" y="301878"/>
            <a:ext cx="7836534" cy="492443"/>
          </a:xfrm>
        </p:spPr>
        <p:txBody>
          <a:bodyPr/>
          <a:lstStyle/>
          <a:p>
            <a:r>
              <a:rPr lang="ru-RU" sz="3200" i="0" spc="-25" dirty="0">
                <a:solidFill>
                  <a:srgbClr val="0000FF"/>
                </a:solidFill>
              </a:rPr>
              <a:t>Методы </a:t>
            </a:r>
            <a:r>
              <a:rPr lang="ru-RU" sz="3200" i="0" spc="-10" dirty="0">
                <a:solidFill>
                  <a:srgbClr val="0000FF"/>
                </a:solidFill>
              </a:rPr>
              <a:t>«Бережливого</a:t>
            </a:r>
            <a:r>
              <a:rPr lang="ru-RU" sz="3200" i="0" spc="-75" dirty="0">
                <a:solidFill>
                  <a:srgbClr val="0000FF"/>
                </a:solidFill>
              </a:rPr>
              <a:t> </a:t>
            </a:r>
            <a:r>
              <a:rPr lang="ru-RU" sz="3200" i="0" spc="-10" dirty="0">
                <a:solidFill>
                  <a:srgbClr val="0000FF"/>
                </a:solidFill>
              </a:rPr>
              <a:t>производства»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3" y="914400"/>
            <a:ext cx="7713231" cy="584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49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740" y="301878"/>
            <a:ext cx="7836534" cy="307777"/>
          </a:xfrm>
        </p:spPr>
        <p:txBody>
          <a:bodyPr/>
          <a:lstStyle/>
          <a:p>
            <a:r>
              <a:rPr lang="ru-RU" dirty="0" smtClean="0"/>
              <a:t>Примеры картирования процесса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57250"/>
            <a:ext cx="7391400" cy="5543551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484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740" y="301878"/>
            <a:ext cx="7836534" cy="307777"/>
          </a:xfrm>
        </p:spPr>
        <p:txBody>
          <a:bodyPr/>
          <a:lstStyle/>
          <a:p>
            <a:r>
              <a:rPr lang="ru-RU" dirty="0" smtClean="0"/>
              <a:t>Примеры картирования процессов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81" y="719933"/>
            <a:ext cx="8030462" cy="6022847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7708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40160" y="1005576"/>
            <a:ext cx="6172200" cy="695232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000099"/>
                </a:solidFill>
              </a:rPr>
              <a:t>5 Почему? (пример)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385646" y="1862826"/>
            <a:ext cx="6318702" cy="3455513"/>
            <a:chOff x="1385646" y="1862826"/>
            <a:chExt cx="6318702" cy="3455513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3221850" y="1862826"/>
              <a:ext cx="4482498" cy="432048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b="1" dirty="0">
                  <a:solidFill>
                    <a:prstClr val="black"/>
                  </a:solidFill>
                </a:rPr>
                <a:t>Урок математики  был начат на 5 минут позднее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39652" y="1916832"/>
              <a:ext cx="14041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srgbClr val="000099"/>
                  </a:solidFill>
                </a:rPr>
                <a:t>Проблема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11760" y="2294874"/>
              <a:ext cx="10801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prstClr val="black"/>
                  </a:solidFill>
                </a:rPr>
                <a:t>Почему?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3491880" y="2456892"/>
              <a:ext cx="4212468" cy="43204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b="1" dirty="0">
                  <a:solidFill>
                    <a:prstClr val="black"/>
                  </a:solidFill>
                </a:rPr>
                <a:t>Учащиеся опоздали на урок 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11760" y="2780928"/>
              <a:ext cx="10801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prstClr val="black"/>
                  </a:solidFill>
                </a:rPr>
                <a:t>Почему?</a:t>
              </a: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3491880" y="3050958"/>
              <a:ext cx="4212468" cy="43204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b="1" dirty="0">
                  <a:solidFill>
                    <a:prstClr val="black"/>
                  </a:solidFill>
                </a:rPr>
                <a:t>Задержались в столовой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11760" y="3374994"/>
              <a:ext cx="10801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prstClr val="black"/>
                  </a:solidFill>
                </a:rPr>
                <a:t>Почему?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11760" y="3969060"/>
              <a:ext cx="10801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prstClr val="black"/>
                  </a:solidFill>
                </a:rPr>
                <a:t>Почему?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11760" y="4617132"/>
              <a:ext cx="10801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prstClr val="black"/>
                  </a:solidFill>
                </a:rPr>
                <a:t>Почему?</a:t>
              </a: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3491880" y="3645024"/>
              <a:ext cx="4212468" cy="43204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b="1" dirty="0">
                  <a:solidFill>
                    <a:prstClr val="black"/>
                  </a:solidFill>
                </a:rPr>
                <a:t>Пришли на обед последними</a:t>
              </a: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3491880" y="4239090"/>
              <a:ext cx="4212468" cy="43204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b="1" dirty="0">
                  <a:solidFill>
                    <a:prstClr val="black"/>
                  </a:solidFill>
                </a:rPr>
                <a:t>Сдавали лыжи после урока физкультуры </a:t>
              </a: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3275856" y="4833156"/>
              <a:ext cx="4428492" cy="43204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b="1" dirty="0">
                  <a:solidFill>
                    <a:prstClr val="black"/>
                  </a:solidFill>
                </a:rPr>
                <a:t>На лыжной базе отсутствует возможность самостоятельно размещать лыжи в местах их хранения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85646" y="4995174"/>
              <a:ext cx="178219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srgbClr val="000099"/>
                  </a:solidFill>
                </a:rPr>
                <a:t>Коренная причина</a:t>
              </a: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762000" y="268782"/>
            <a:ext cx="7747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0" spc="-25" dirty="0">
                <a:solidFill>
                  <a:srgbClr val="0000FF"/>
                </a:solidFill>
                <a:latin typeface="Times New Roman"/>
                <a:cs typeface="Times New Roman"/>
              </a:rPr>
              <a:t>Методы </a:t>
            </a:r>
            <a:r>
              <a:rPr lang="ru-RU" sz="3200" b="1" kern="0" spc="-10" dirty="0">
                <a:solidFill>
                  <a:srgbClr val="0000FF"/>
                </a:solidFill>
                <a:latin typeface="Times New Roman"/>
                <a:cs typeface="Times New Roman"/>
              </a:rPr>
              <a:t>«Бережливого</a:t>
            </a:r>
            <a:r>
              <a:rPr lang="ru-RU" sz="3200" b="1" kern="0" spc="-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3200" b="1" kern="0" spc="-10" dirty="0">
                <a:solidFill>
                  <a:srgbClr val="0000FF"/>
                </a:solidFill>
                <a:latin typeface="Times New Roman"/>
                <a:cs typeface="Times New Roman"/>
              </a:rPr>
              <a:t>производства»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4009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297307"/>
            <a:ext cx="83032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i="0" spc="-25" dirty="0" smtClean="0"/>
              <a:t>Инструменты</a:t>
            </a:r>
            <a:r>
              <a:rPr sz="3200" i="0" spc="-25" dirty="0" smtClean="0">
                <a:latin typeface="Times New Roman"/>
                <a:cs typeface="Times New Roman"/>
              </a:rPr>
              <a:t> </a:t>
            </a:r>
            <a:r>
              <a:rPr sz="3200" i="0" spc="-10" dirty="0">
                <a:latin typeface="Times New Roman"/>
                <a:cs typeface="Times New Roman"/>
              </a:rPr>
              <a:t>«Бережливого</a:t>
            </a:r>
            <a:r>
              <a:rPr sz="3200" i="0" spc="-75" dirty="0">
                <a:latin typeface="Times New Roman"/>
                <a:cs typeface="Times New Roman"/>
              </a:rPr>
              <a:t> </a:t>
            </a:r>
            <a:r>
              <a:rPr sz="3200" i="0" spc="-10" dirty="0">
                <a:latin typeface="Times New Roman"/>
                <a:cs typeface="Times New Roman"/>
              </a:rPr>
              <a:t>производства»</a:t>
            </a:r>
            <a:endParaRPr sz="3200" dirty="0"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62" y="990600"/>
            <a:ext cx="7696200" cy="558744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297307"/>
            <a:ext cx="478091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i="0" dirty="0">
                <a:latin typeface="Times New Roman"/>
                <a:cs typeface="Times New Roman"/>
              </a:rPr>
              <a:t>«Эффективная</a:t>
            </a:r>
            <a:r>
              <a:rPr sz="3200" i="0" spc="-45" dirty="0">
                <a:latin typeface="Times New Roman"/>
                <a:cs typeface="Times New Roman"/>
              </a:rPr>
              <a:t> </a:t>
            </a:r>
            <a:r>
              <a:rPr sz="3200" i="0" spc="-10" dirty="0">
                <a:latin typeface="Times New Roman"/>
                <a:cs typeface="Times New Roman"/>
              </a:rPr>
              <a:t>губерния»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4800" y="1752600"/>
            <a:ext cx="8229600" cy="5541902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Совместный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проект правительства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Нижегородской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области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и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ГК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«Росатом»,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инициированный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главой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региона </a:t>
            </a:r>
            <a:r>
              <a:rPr sz="2000" spc="-30" dirty="0">
                <a:solidFill>
                  <a:srgbClr val="0000FF"/>
                </a:solidFill>
                <a:latin typeface="Times New Roman"/>
                <a:cs typeface="Times New Roman"/>
              </a:rPr>
              <a:t>Глебом</a:t>
            </a:r>
            <a:r>
              <a:rPr sz="2000" spc="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Никитиным.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 dirty="0">
              <a:latin typeface="Times New Roman"/>
              <a:cs typeface="Times New Roman"/>
            </a:endParaRPr>
          </a:p>
          <a:p>
            <a:pPr marL="355600" marR="1217930" indent="-342900">
              <a:lnSpc>
                <a:spcPct val="100000"/>
              </a:lnSpc>
            </a:pPr>
            <a:r>
              <a:rPr sz="19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В </a:t>
            </a:r>
            <a:r>
              <a:rPr sz="1900" b="1" spc="-20" dirty="0">
                <a:solidFill>
                  <a:srgbClr val="0000FF"/>
                </a:solidFill>
                <a:latin typeface="Times New Roman"/>
                <a:cs typeface="Times New Roman"/>
              </a:rPr>
              <a:t>Нижегородской </a:t>
            </a:r>
            <a:r>
              <a:rPr sz="1900" b="1" spc="-15" dirty="0">
                <a:solidFill>
                  <a:srgbClr val="0000FF"/>
                </a:solidFill>
                <a:latin typeface="Times New Roman"/>
                <a:cs typeface="Times New Roman"/>
              </a:rPr>
              <a:t>области </a:t>
            </a:r>
            <a:r>
              <a:rPr sz="19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проект «Эффективная губерния»  </a:t>
            </a:r>
            <a:r>
              <a:rPr sz="19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в </a:t>
            </a:r>
            <a:r>
              <a:rPr sz="1900" b="1" spc="-15" dirty="0">
                <a:solidFill>
                  <a:srgbClr val="0000FF"/>
                </a:solidFill>
                <a:latin typeface="Times New Roman"/>
                <a:cs typeface="Times New Roman"/>
              </a:rPr>
              <a:t>образовании стартовал </a:t>
            </a:r>
            <a:r>
              <a:rPr sz="19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с </a:t>
            </a:r>
            <a:r>
              <a:rPr sz="19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февраля </a:t>
            </a:r>
            <a:r>
              <a:rPr sz="19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2018</a:t>
            </a:r>
            <a:r>
              <a:rPr sz="1900" b="1" spc="1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900" b="1" spc="-25" dirty="0">
                <a:solidFill>
                  <a:srgbClr val="0000FF"/>
                </a:solidFill>
                <a:latin typeface="Times New Roman"/>
                <a:cs typeface="Times New Roman"/>
              </a:rPr>
              <a:t>года.</a:t>
            </a:r>
            <a:endParaRPr sz="1900" dirty="0">
              <a:latin typeface="Times New Roman"/>
              <a:cs typeface="Times New Roman"/>
            </a:endParaRPr>
          </a:p>
          <a:p>
            <a:pPr marL="73025">
              <a:lnSpc>
                <a:spcPct val="100000"/>
              </a:lnSpc>
              <a:spcBef>
                <a:spcPts val="475"/>
              </a:spcBef>
            </a:pPr>
            <a:r>
              <a:rPr sz="20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Более </a:t>
            </a: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20 </a:t>
            </a:r>
            <a:r>
              <a:rPr sz="20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нижегородских школ, </a:t>
            </a:r>
            <a:r>
              <a:rPr sz="2000" b="1" spc="-25" dirty="0">
                <a:solidFill>
                  <a:srgbClr val="0000FF"/>
                </a:solidFill>
                <a:latin typeface="Times New Roman"/>
                <a:cs typeface="Times New Roman"/>
              </a:rPr>
              <a:t>вузов </a:t>
            </a: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и </a:t>
            </a:r>
            <a:r>
              <a:rPr sz="20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средних</a:t>
            </a:r>
            <a:r>
              <a:rPr sz="2000" b="1" spc="-1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профессиональных</a:t>
            </a:r>
            <a:endParaRPr sz="2000" dirty="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0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образовательных </a:t>
            </a: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учреждений </a:t>
            </a:r>
            <a:r>
              <a:rPr sz="20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приняли </a:t>
            </a: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участие в</a:t>
            </a:r>
            <a:r>
              <a:rPr sz="2000" b="1" spc="-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проекте</a:t>
            </a:r>
            <a:endParaRPr lang="ru-RU" sz="2000" b="1" spc="-5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endParaRPr lang="ru-RU" sz="2000" b="1" spc="-5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endParaRPr lang="ru-RU" sz="2000" b="1" spc="-5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lvl="0">
              <a:spcBef>
                <a:spcPts val="5"/>
              </a:spcBef>
            </a:pPr>
            <a:r>
              <a:rPr lang="ru-RU" sz="2000" spc="-10" dirty="0">
                <a:solidFill>
                  <a:srgbClr val="0000FF"/>
                </a:solidFill>
                <a:latin typeface="Times New Roman"/>
                <a:cs typeface="Times New Roman"/>
                <a:hlinkClick r:id="rId2"/>
              </a:rPr>
              <a:t>Учебно-методический центр бережливых технологий в образовании («Фабрика процессов»)</a:t>
            </a:r>
            <a:r>
              <a:rPr lang="ru-RU"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, созданный в ГБОУ ДПО НИРО, осуществляет организационно-методическое сопровождение мероприятий, связанных с разработкой и внедрением бережливых технологий, и повышение квалификации работников образования в области </a:t>
            </a:r>
            <a:r>
              <a:rPr lang="ru-RU" sz="2000" spc="-10" dirty="0" err="1">
                <a:solidFill>
                  <a:srgbClr val="0000FF"/>
                </a:solidFill>
                <a:latin typeface="Times New Roman"/>
                <a:cs typeface="Times New Roman"/>
              </a:rPr>
              <a:t>lean</a:t>
            </a:r>
            <a:r>
              <a:rPr lang="ru-RU"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-технологий. </a:t>
            </a: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endParaRPr lang="ru-RU" sz="2000" b="1" spc="-5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endParaRPr lang="ru-RU" sz="2000" b="1" spc="-5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19800" y="228600"/>
            <a:ext cx="2895600" cy="137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4191000"/>
            <a:ext cx="5794057" cy="2362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1215" y="18197"/>
            <a:ext cx="8729663" cy="7021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ru-RU" sz="2100" spc="-19" dirty="0" smtClean="0">
                <a:solidFill>
                  <a:srgbClr val="006FBF"/>
                </a:solidFill>
                <a:latin typeface="Arial"/>
                <a:cs typeface="Arial"/>
              </a:rPr>
              <a:t/>
            </a:r>
            <a:br>
              <a:rPr lang="ru-RU" sz="2100" spc="-19" dirty="0" smtClean="0">
                <a:solidFill>
                  <a:srgbClr val="006FBF"/>
                </a:solidFill>
                <a:latin typeface="Arial"/>
                <a:cs typeface="Arial"/>
              </a:rPr>
            </a:br>
            <a:r>
              <a:rPr sz="2400" spc="-19" dirty="0" smtClean="0">
                <a:solidFill>
                  <a:srgbClr val="006FBF"/>
                </a:solidFill>
                <a:latin typeface="Arial"/>
                <a:cs typeface="Arial"/>
              </a:rPr>
              <a:t> </a:t>
            </a:r>
            <a:r>
              <a:rPr lang="ru-RU" sz="2400" i="0" spc="-25" dirty="0"/>
              <a:t>Инструменты </a:t>
            </a:r>
            <a:r>
              <a:rPr lang="ru-RU" sz="2400" i="0" spc="-10" dirty="0"/>
              <a:t>«Бережливого</a:t>
            </a:r>
            <a:r>
              <a:rPr lang="ru-RU" sz="2400" i="0" spc="-75" dirty="0"/>
              <a:t> </a:t>
            </a:r>
            <a:r>
              <a:rPr lang="ru-RU" sz="2400" i="0" spc="-10" dirty="0"/>
              <a:t>производства»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880" y="1675568"/>
            <a:ext cx="8680609" cy="21461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300038">
              <a:spcBef>
                <a:spcPts val="75"/>
              </a:spcBef>
              <a:tabLst>
                <a:tab pos="1297781" algn="l"/>
                <a:tab pos="1939766" algn="l"/>
                <a:tab pos="2158841" algn="l"/>
                <a:tab pos="4995386" algn="l"/>
                <a:tab pos="5384006" algn="l"/>
                <a:tab pos="5497354" algn="l"/>
              </a:tabLst>
            </a:pPr>
            <a:endParaRPr lang="ru-RU" b="1" spc="-8" dirty="0" smtClean="0">
              <a:solidFill>
                <a:srgbClr val="BF0000"/>
              </a:solidFill>
              <a:latin typeface="Times New Roman"/>
              <a:cs typeface="Times New Roman"/>
            </a:endParaRPr>
          </a:p>
          <a:p>
            <a:pPr marL="9525" marR="3810" indent="300038">
              <a:spcBef>
                <a:spcPts val="75"/>
              </a:spcBef>
              <a:tabLst>
                <a:tab pos="1297781" algn="l"/>
                <a:tab pos="1939766" algn="l"/>
                <a:tab pos="2158841" algn="l"/>
                <a:tab pos="4995386" algn="l"/>
                <a:tab pos="5384006" algn="l"/>
                <a:tab pos="5497354" algn="l"/>
              </a:tabLst>
            </a:pPr>
            <a:r>
              <a:rPr sz="2400" b="1" spc="-8" dirty="0" err="1" smtClean="0">
                <a:solidFill>
                  <a:srgbClr val="BF0000"/>
                </a:solidFill>
                <a:latin typeface="Times New Roman"/>
                <a:cs typeface="Times New Roman"/>
              </a:rPr>
              <a:t>Система</a:t>
            </a:r>
            <a:r>
              <a:rPr sz="2400" b="1" spc="-8" dirty="0">
                <a:solidFill>
                  <a:srgbClr val="BF0000"/>
                </a:solidFill>
                <a:latin typeface="Times New Roman"/>
                <a:cs typeface="Times New Roman"/>
              </a:rPr>
              <a:t>	</a:t>
            </a:r>
            <a:r>
              <a:rPr sz="2400" b="1" dirty="0">
                <a:solidFill>
                  <a:srgbClr val="BF0000"/>
                </a:solidFill>
                <a:latin typeface="Times New Roman"/>
                <a:cs typeface="Times New Roman"/>
              </a:rPr>
              <a:t>5</a:t>
            </a:r>
            <a:r>
              <a:rPr sz="2400" b="1" spc="127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sz="2400" b="1" spc="-8" dirty="0">
                <a:solidFill>
                  <a:srgbClr val="BF0000"/>
                </a:solidFill>
                <a:latin typeface="Times New Roman"/>
                <a:cs typeface="Times New Roman"/>
              </a:rPr>
              <a:t>«S</a:t>
            </a:r>
            <a:r>
              <a:rPr sz="2400" b="1" spc="-8" dirty="0" smtClean="0">
                <a:solidFill>
                  <a:srgbClr val="BF0000"/>
                </a:solidFill>
                <a:latin typeface="Times New Roman"/>
                <a:cs typeface="Times New Roman"/>
              </a:rPr>
              <a:t>»</a:t>
            </a:r>
            <a:r>
              <a:rPr sz="2400" b="1" dirty="0" smtClean="0">
                <a:solidFill>
                  <a:srgbClr val="BF0000"/>
                </a:solidFill>
                <a:latin typeface="Times New Roman"/>
                <a:cs typeface="Times New Roman"/>
              </a:rPr>
              <a:t>-</a:t>
            </a:r>
            <a:r>
              <a:rPr sz="2400" spc="-41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Метод</a:t>
            </a:r>
            <a:r>
              <a:rPr sz="2400" spc="-41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171717"/>
                </a:solidFill>
                <a:latin typeface="Times New Roman"/>
                <a:cs typeface="Times New Roman"/>
              </a:rPr>
              <a:t>устанавливает</a:t>
            </a:r>
            <a:r>
              <a:rPr sz="2400" spc="64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2400" spc="-8" dirty="0" err="1">
                <a:solidFill>
                  <a:srgbClr val="171717"/>
                </a:solidFill>
                <a:latin typeface="Times New Roman"/>
                <a:cs typeface="Times New Roman"/>
              </a:rPr>
              <a:t>пять</a:t>
            </a:r>
            <a:r>
              <a:rPr sz="2400" spc="11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2400" spc="-19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шагов,</a:t>
            </a:r>
            <a:r>
              <a:rPr sz="2400" spc="-15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выполнение</a:t>
            </a:r>
            <a:r>
              <a:rPr sz="2400" spc="-1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2400" spc="-41" dirty="0">
                <a:solidFill>
                  <a:srgbClr val="171717"/>
                </a:solidFill>
                <a:latin typeface="Times New Roman"/>
                <a:cs typeface="Times New Roman"/>
              </a:rPr>
              <a:t>которых </a:t>
            </a:r>
            <a:r>
              <a:rPr sz="2400" spc="-15" dirty="0">
                <a:solidFill>
                  <a:srgbClr val="171717"/>
                </a:solidFill>
                <a:latin typeface="Times New Roman"/>
                <a:cs typeface="Times New Roman"/>
              </a:rPr>
              <a:t>направлено  </a:t>
            </a:r>
            <a:r>
              <a:rPr sz="2400" spc="-4" dirty="0">
                <a:solidFill>
                  <a:srgbClr val="171717"/>
                </a:solidFill>
                <a:latin typeface="Times New Roman"/>
                <a:cs typeface="Times New Roman"/>
              </a:rPr>
              <a:t>на </a:t>
            </a:r>
            <a:r>
              <a:rPr sz="2400" spc="-11" dirty="0">
                <a:solidFill>
                  <a:srgbClr val="171717"/>
                </a:solidFill>
                <a:latin typeface="Times New Roman"/>
                <a:cs typeface="Times New Roman"/>
              </a:rPr>
              <a:t>создание оптимальных условий</a:t>
            </a:r>
            <a:r>
              <a:rPr sz="2400" spc="23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2400" spc="-8" dirty="0" err="1">
                <a:solidFill>
                  <a:srgbClr val="171717"/>
                </a:solidFill>
                <a:latin typeface="Times New Roman"/>
                <a:cs typeface="Times New Roman"/>
              </a:rPr>
              <a:t>организации</a:t>
            </a:r>
            <a:r>
              <a:rPr sz="240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2400" spc="-26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труда</a:t>
            </a:r>
            <a:r>
              <a:rPr sz="2400" spc="-26" dirty="0" smtClean="0">
                <a:solidFill>
                  <a:srgbClr val="171717"/>
                </a:solidFill>
                <a:latin typeface="Times New Roman"/>
                <a:cs typeface="Times New Roman"/>
              </a:rPr>
              <a:t>,</a:t>
            </a:r>
            <a:r>
              <a:rPr lang="ru-RU" sz="2400" spc="-26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2400" spc="-15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поддержание</a:t>
            </a:r>
            <a:r>
              <a:rPr sz="2400" spc="-15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171717"/>
                </a:solidFill>
                <a:latin typeface="Times New Roman"/>
                <a:cs typeface="Times New Roman"/>
              </a:rPr>
              <a:t>порядка, </a:t>
            </a:r>
            <a:r>
              <a:rPr sz="2400" spc="-26" dirty="0">
                <a:solidFill>
                  <a:srgbClr val="171717"/>
                </a:solidFill>
                <a:latin typeface="Times New Roman"/>
                <a:cs typeface="Times New Roman"/>
              </a:rPr>
              <a:t>экономию  </a:t>
            </a:r>
            <a:r>
              <a:rPr sz="2400" spc="-8" dirty="0">
                <a:solidFill>
                  <a:srgbClr val="171717"/>
                </a:solidFill>
                <a:latin typeface="Times New Roman"/>
                <a:cs typeface="Times New Roman"/>
              </a:rPr>
              <a:t>времени </a:t>
            </a:r>
            <a:r>
              <a:rPr sz="2400" dirty="0">
                <a:solidFill>
                  <a:srgbClr val="171717"/>
                </a:solidFill>
                <a:latin typeface="Times New Roman"/>
                <a:cs typeface="Times New Roman"/>
              </a:rPr>
              <a:t>и ресурсов </a:t>
            </a:r>
            <a:r>
              <a:rPr sz="2400" spc="-4" dirty="0">
                <a:solidFill>
                  <a:srgbClr val="171717"/>
                </a:solidFill>
                <a:latin typeface="Times New Roman"/>
                <a:cs typeface="Times New Roman"/>
              </a:rPr>
              <a:t>для повышения </a:t>
            </a:r>
            <a:r>
              <a:rPr sz="2400" spc="-15" dirty="0">
                <a:solidFill>
                  <a:srgbClr val="171717"/>
                </a:solidFill>
                <a:latin typeface="Times New Roman"/>
                <a:cs typeface="Times New Roman"/>
              </a:rPr>
              <a:t>качества </a:t>
            </a:r>
            <a:r>
              <a:rPr sz="2400" spc="-23" dirty="0">
                <a:solidFill>
                  <a:srgbClr val="171717"/>
                </a:solidFill>
                <a:latin typeface="Times New Roman"/>
                <a:cs typeface="Times New Roman"/>
              </a:rPr>
              <a:t>результатов </a:t>
            </a:r>
            <a:r>
              <a:rPr sz="2400" dirty="0">
                <a:solidFill>
                  <a:srgbClr val="171717"/>
                </a:solidFill>
                <a:latin typeface="Times New Roman"/>
                <a:cs typeface="Times New Roman"/>
              </a:rPr>
              <a:t>деятельности,  </a:t>
            </a:r>
            <a:r>
              <a:rPr sz="2400" spc="-11" dirty="0">
                <a:solidFill>
                  <a:srgbClr val="171717"/>
                </a:solidFill>
                <a:latin typeface="Times New Roman"/>
                <a:cs typeface="Times New Roman"/>
              </a:rPr>
              <a:t>производительности,</a:t>
            </a:r>
            <a:r>
              <a:rPr sz="2400" spc="4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2400" spc="-15" dirty="0" err="1">
                <a:solidFill>
                  <a:srgbClr val="171717"/>
                </a:solidFill>
                <a:latin typeface="Times New Roman"/>
                <a:cs typeface="Times New Roman"/>
              </a:rPr>
              <a:t>предотвращения</a:t>
            </a:r>
            <a:r>
              <a:rPr sz="2400" spc="8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2400" spc="-11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несчастных</a:t>
            </a:r>
            <a:r>
              <a:rPr lang="ru-RU" sz="2400" spc="-11" dirty="0" smtClean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2400" spc="-4" dirty="0" err="1" smtClean="0">
                <a:solidFill>
                  <a:srgbClr val="171717"/>
                </a:solidFill>
                <a:latin typeface="Times New Roman"/>
                <a:cs typeface="Times New Roman"/>
              </a:rPr>
              <a:t>случаев</a:t>
            </a:r>
            <a:r>
              <a:rPr lang="ru-RU" sz="2400" spc="-4" dirty="0">
                <a:solidFill>
                  <a:srgbClr val="171717"/>
                </a:solidFill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2880" y="1750695"/>
            <a:ext cx="6583680" cy="0"/>
          </a:xfrm>
          <a:custGeom>
            <a:avLst/>
            <a:gdLst/>
            <a:ahLst/>
            <a:cxnLst/>
            <a:rect l="l" t="t" r="r" b="b"/>
            <a:pathLst>
              <a:path w="8778240">
                <a:moveTo>
                  <a:pt x="0" y="0"/>
                </a:moveTo>
                <a:lnTo>
                  <a:pt x="8778240" y="0"/>
                </a:lnTo>
              </a:path>
            </a:pathLst>
          </a:custGeom>
          <a:ln w="28393">
            <a:solidFill>
              <a:srgbClr val="9CC8E8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4937760" y="5640705"/>
            <a:ext cx="1577340" cy="279403"/>
          </a:xfrm>
          <a:prstGeom prst="rect">
            <a:avLst/>
          </a:prstGeom>
        </p:spPr>
        <p:txBody>
          <a:bodyPr vert="horz" wrap="square" lIns="0" tIns="2381" rIns="0" bIns="0" rtlCol="0">
            <a:spAutoFit/>
          </a:bodyPr>
          <a:lstStyle/>
          <a:p>
            <a:pPr marL="28575">
              <a:spcBef>
                <a:spcPts val="19"/>
              </a:spcBef>
            </a:pPr>
            <a:fld id="{81D60167-4931-47E6-BA6A-407CBD079E47}" type="slidenum">
              <a:rPr spc="139" dirty="0"/>
              <a:pPr marL="28575">
                <a:spcBef>
                  <a:spcPts val="19"/>
                </a:spcBef>
              </a:pPr>
              <a:t>20</a:t>
            </a:fld>
            <a:endParaRPr spc="139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23742" y="1311251"/>
            <a:ext cx="5364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2400" spc="-1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sz="2400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рабочего места</a:t>
            </a:r>
            <a:r>
              <a:rPr lang="ru-RU" sz="2400" spc="4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5S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412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6884" y="324728"/>
            <a:ext cx="5708332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400" spc="-4" dirty="0"/>
              <a:t>Организация </a:t>
            </a:r>
            <a:r>
              <a:rPr sz="2400" spc="-19" dirty="0"/>
              <a:t>рабочего </a:t>
            </a:r>
            <a:r>
              <a:rPr sz="2400" dirty="0"/>
              <a:t>пространства</a:t>
            </a:r>
            <a:r>
              <a:rPr sz="2400" spc="-11" dirty="0"/>
              <a:t> </a:t>
            </a:r>
            <a:r>
              <a:rPr sz="2400" dirty="0"/>
              <a:t>(5S)</a:t>
            </a:r>
          </a:p>
        </p:txBody>
      </p:sp>
      <p:sp>
        <p:nvSpPr>
          <p:cNvPr id="5" name="object 5"/>
          <p:cNvSpPr/>
          <p:nvPr/>
        </p:nvSpPr>
        <p:spPr>
          <a:xfrm>
            <a:off x="57150" y="1447800"/>
            <a:ext cx="9067800" cy="464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4937760" y="5640705"/>
            <a:ext cx="1577340" cy="279403"/>
          </a:xfrm>
          <a:prstGeom prst="rect">
            <a:avLst/>
          </a:prstGeom>
        </p:spPr>
        <p:txBody>
          <a:bodyPr vert="horz" wrap="square" lIns="0" tIns="2381" rIns="0" bIns="0" rtlCol="0">
            <a:spAutoFit/>
          </a:bodyPr>
          <a:lstStyle/>
          <a:p>
            <a:pPr marL="28575">
              <a:spcBef>
                <a:spcPts val="19"/>
              </a:spcBef>
            </a:pPr>
            <a:fld id="{81D60167-4931-47E6-BA6A-407CBD079E47}" type="slidenum">
              <a:rPr spc="139" dirty="0"/>
              <a:pPr marL="28575">
                <a:spcBef>
                  <a:spcPts val="19"/>
                </a:spcBef>
              </a:pPr>
              <a:t>21</a:t>
            </a:fld>
            <a:endParaRPr spc="139" dirty="0"/>
          </a:p>
        </p:txBody>
      </p:sp>
    </p:spTree>
    <p:extLst>
      <p:ext uri="{BB962C8B-B14F-4D97-AF65-F5344CB8AC3E}">
        <p14:creationId xmlns:p14="http://schemas.microsoft.com/office/powerpoint/2010/main" val="3159141955"/>
      </p:ext>
    </p:extLst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Шаг 1. Сортировка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457200" y="1600200"/>
          <a:ext cx="836327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8" descr="НИРО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74650"/>
            <a:ext cx="847699" cy="70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603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32" y="381001"/>
            <a:ext cx="8445797" cy="6339978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2236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740" y="301878"/>
            <a:ext cx="7836534" cy="369332"/>
          </a:xfrm>
        </p:spPr>
        <p:txBody>
          <a:bodyPr/>
          <a:lstStyle/>
          <a:p>
            <a:pPr algn="ctr"/>
            <a:r>
              <a:rPr lang="ru-RU" sz="2400" dirty="0" smtClean="0"/>
              <a:t>СОРТИРОВКА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29696"/>
            <a:ext cx="7848600" cy="506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82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07" y="296191"/>
            <a:ext cx="8229599" cy="61722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6056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53" y="330310"/>
            <a:ext cx="8421976" cy="631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67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40" y="344806"/>
            <a:ext cx="8277858" cy="620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68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92" y="301878"/>
            <a:ext cx="8534399" cy="64008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3082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40" y="339409"/>
            <a:ext cx="8127999" cy="6096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0901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0" y="301878"/>
            <a:ext cx="6915150" cy="2828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16 </a:t>
            </a:r>
            <a:r>
              <a:rPr sz="20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мая </a:t>
            </a: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2018</a:t>
            </a:r>
            <a:r>
              <a:rPr sz="2000" b="1" spc="-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b="1" spc="-35" dirty="0">
                <a:solidFill>
                  <a:srgbClr val="0000FF"/>
                </a:solidFill>
                <a:latin typeface="Times New Roman"/>
                <a:cs typeface="Times New Roman"/>
              </a:rPr>
              <a:t>год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в Нижнем</a:t>
            </a:r>
            <a:r>
              <a:rPr sz="2000" b="1" spc="-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b="1" spc="-20" dirty="0">
                <a:solidFill>
                  <a:srgbClr val="0000FF"/>
                </a:solidFill>
                <a:latin typeface="Times New Roman"/>
                <a:cs typeface="Times New Roman"/>
              </a:rPr>
              <a:t>Новгороде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Первый </a:t>
            </a:r>
            <a:r>
              <a:rPr sz="20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федеральный</a:t>
            </a:r>
            <a:r>
              <a:rPr sz="2000" b="1" spc="-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форум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«Производительность</a:t>
            </a:r>
            <a:r>
              <a:rPr sz="2000" b="1" spc="-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360»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50">
              <a:latin typeface="Times New Roman"/>
              <a:cs typeface="Times New Roman"/>
            </a:endParaRPr>
          </a:p>
          <a:p>
            <a:pPr marL="88900">
              <a:lnSpc>
                <a:spcPct val="100000"/>
              </a:lnSpc>
            </a:pPr>
            <a:r>
              <a:rPr sz="1800" spc="-15" dirty="0">
                <a:solidFill>
                  <a:srgbClr val="0000FF"/>
                </a:solidFill>
                <a:latin typeface="Times New Roman"/>
                <a:cs typeface="Times New Roman"/>
              </a:rPr>
              <a:t>Его </a:t>
            </a:r>
            <a:r>
              <a:rPr sz="1800" spc="5" dirty="0">
                <a:solidFill>
                  <a:srgbClr val="0000FF"/>
                </a:solidFill>
                <a:latin typeface="Times New Roman"/>
                <a:cs typeface="Times New Roman"/>
              </a:rPr>
              <a:t>основная </a:t>
            </a:r>
            <a:r>
              <a:rPr sz="1800" spc="-5" dirty="0">
                <a:solidFill>
                  <a:srgbClr val="0000FF"/>
                </a:solidFill>
                <a:latin typeface="Times New Roman"/>
                <a:cs typeface="Times New Roman"/>
              </a:rPr>
              <a:t>тема </a:t>
            </a:r>
            <a:r>
              <a:rPr sz="1800" dirty="0">
                <a:solidFill>
                  <a:srgbClr val="0000FF"/>
                </a:solidFill>
                <a:latin typeface="Times New Roman"/>
                <a:cs typeface="Times New Roman"/>
              </a:rPr>
              <a:t>– </a:t>
            </a:r>
            <a:r>
              <a:rPr sz="1800" spc="-5" dirty="0">
                <a:solidFill>
                  <a:srgbClr val="0000FF"/>
                </a:solidFill>
                <a:latin typeface="Times New Roman"/>
                <a:cs typeface="Times New Roman"/>
              </a:rPr>
              <a:t>внедрение </a:t>
            </a:r>
            <a:r>
              <a:rPr sz="1800" dirty="0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sz="1800" spc="-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0000FF"/>
                </a:solidFill>
                <a:latin typeface="Times New Roman"/>
                <a:cs typeface="Times New Roman"/>
              </a:rPr>
              <a:t>производство</a:t>
            </a:r>
            <a:endParaRPr sz="1800">
              <a:latin typeface="Times New Roman"/>
              <a:cs typeface="Times New Roman"/>
            </a:endParaRPr>
          </a:p>
          <a:p>
            <a:pPr marL="88900">
              <a:lnSpc>
                <a:spcPct val="100000"/>
              </a:lnSpc>
              <a:spcBef>
                <a:spcPts val="220"/>
              </a:spcBef>
            </a:pPr>
            <a:r>
              <a:rPr sz="1800" spc="5" dirty="0">
                <a:solidFill>
                  <a:srgbClr val="0000FF"/>
                </a:solidFill>
                <a:latin typeface="Times New Roman"/>
                <a:cs typeface="Times New Roman"/>
              </a:rPr>
              <a:t>так </a:t>
            </a:r>
            <a:r>
              <a:rPr sz="1800" spc="-5" dirty="0">
                <a:solidFill>
                  <a:srgbClr val="0000FF"/>
                </a:solidFill>
                <a:latin typeface="Times New Roman"/>
                <a:cs typeface="Times New Roman"/>
              </a:rPr>
              <a:t>называемых «бережливых </a:t>
            </a:r>
            <a:r>
              <a:rPr sz="1800" spc="-10" dirty="0">
                <a:solidFill>
                  <a:srgbClr val="0000FF"/>
                </a:solidFill>
                <a:latin typeface="Times New Roman"/>
                <a:cs typeface="Times New Roman"/>
              </a:rPr>
              <a:t>технологий»,</a:t>
            </a:r>
            <a:r>
              <a:rPr sz="1800"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0000FF"/>
                </a:solidFill>
                <a:latin typeface="Times New Roman"/>
                <a:cs typeface="Times New Roman"/>
              </a:rPr>
              <a:t>которые</a:t>
            </a:r>
            <a:endParaRPr sz="1800">
              <a:latin typeface="Times New Roman"/>
              <a:cs typeface="Times New Roman"/>
            </a:endParaRPr>
          </a:p>
          <a:p>
            <a:pPr marL="144780">
              <a:lnSpc>
                <a:spcPct val="100000"/>
              </a:lnSpc>
              <a:spcBef>
                <a:spcPts val="215"/>
              </a:spcBef>
            </a:pPr>
            <a:r>
              <a:rPr sz="1800" dirty="0">
                <a:solidFill>
                  <a:srgbClr val="0000FF"/>
                </a:solidFill>
                <a:latin typeface="Times New Roman"/>
                <a:cs typeface="Times New Roman"/>
              </a:rPr>
              <a:t>смогут </a:t>
            </a:r>
            <a:r>
              <a:rPr sz="1800" b="1" spc="-15" dirty="0">
                <a:solidFill>
                  <a:srgbClr val="0000FF"/>
                </a:solidFill>
                <a:latin typeface="Times New Roman"/>
                <a:cs typeface="Times New Roman"/>
              </a:rPr>
              <a:t>повысить </a:t>
            </a:r>
            <a:r>
              <a:rPr sz="18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производительность </a:t>
            </a:r>
            <a:r>
              <a:rPr sz="1800" b="1" spc="-25" dirty="0">
                <a:solidFill>
                  <a:srgbClr val="0000FF"/>
                </a:solidFill>
                <a:latin typeface="Times New Roman"/>
                <a:cs typeface="Times New Roman"/>
              </a:rPr>
              <a:t>труда 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в </a:t>
            </a:r>
            <a:r>
              <a:rPr sz="18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различных</a:t>
            </a:r>
            <a:r>
              <a:rPr sz="1800" b="1" spc="10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сферах</a:t>
            </a:r>
            <a:r>
              <a:rPr sz="1800" spc="-5" dirty="0">
                <a:solidFill>
                  <a:srgbClr val="0000FF"/>
                </a:solidFill>
                <a:latin typeface="Times New Roman"/>
                <a:cs typeface="Times New Roman"/>
              </a:rPr>
              <a:t>:</a:t>
            </a:r>
            <a:endParaRPr sz="1800">
              <a:latin typeface="Times New Roman"/>
              <a:cs typeface="Times New Roman"/>
            </a:endParaRPr>
          </a:p>
          <a:p>
            <a:pPr marL="88900">
              <a:lnSpc>
                <a:spcPct val="100000"/>
              </a:lnSpc>
              <a:spcBef>
                <a:spcPts val="265"/>
              </a:spcBef>
            </a:pPr>
            <a:r>
              <a:rPr sz="1800" dirty="0">
                <a:solidFill>
                  <a:srgbClr val="0000FF"/>
                </a:solidFill>
                <a:latin typeface="Times New Roman"/>
                <a:cs typeface="Times New Roman"/>
              </a:rPr>
              <a:t>в </a:t>
            </a:r>
            <a:r>
              <a:rPr sz="1800" spc="-10" dirty="0">
                <a:solidFill>
                  <a:srgbClr val="0000FF"/>
                </a:solidFill>
                <a:latin typeface="Times New Roman"/>
                <a:cs typeface="Times New Roman"/>
              </a:rPr>
              <a:t>медицине, </a:t>
            </a:r>
            <a:r>
              <a:rPr sz="1800" spc="-5" dirty="0">
                <a:solidFill>
                  <a:srgbClr val="0000FF"/>
                </a:solidFill>
                <a:latin typeface="Times New Roman"/>
                <a:cs typeface="Times New Roman"/>
              </a:rPr>
              <a:t>социальном обслуживании </a:t>
            </a:r>
            <a:r>
              <a:rPr sz="1800" dirty="0">
                <a:solidFill>
                  <a:srgbClr val="0000FF"/>
                </a:solidFill>
                <a:latin typeface="Times New Roman"/>
                <a:cs typeface="Times New Roman"/>
              </a:rPr>
              <a:t>населения,</a:t>
            </a:r>
            <a:r>
              <a:rPr sz="1800" spc="-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образовании</a:t>
            </a:r>
            <a:r>
              <a:rPr sz="24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94075" y="3912488"/>
            <a:ext cx="4697095" cy="1699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2800" marR="62865" indent="-56515">
              <a:lnSpc>
                <a:spcPct val="110000"/>
              </a:lnSpc>
              <a:spcBef>
                <a:spcPts val="100"/>
              </a:spcBef>
            </a:pPr>
            <a:r>
              <a:rPr sz="1800" dirty="0">
                <a:solidFill>
                  <a:srgbClr val="0000FF"/>
                </a:solidFill>
                <a:latin typeface="Times New Roman"/>
                <a:cs typeface="Times New Roman"/>
              </a:rPr>
              <a:t>Приветственную телеграмму</a:t>
            </a:r>
            <a:r>
              <a:rPr sz="1800" spc="-1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Times New Roman"/>
                <a:cs typeface="Times New Roman"/>
              </a:rPr>
              <a:t>делегатам  отправил </a:t>
            </a:r>
            <a:r>
              <a:rPr sz="1800" dirty="0">
                <a:solidFill>
                  <a:srgbClr val="0000FF"/>
                </a:solidFill>
                <a:latin typeface="Times New Roman"/>
                <a:cs typeface="Times New Roman"/>
              </a:rPr>
              <a:t>и</a:t>
            </a:r>
            <a:r>
              <a:rPr sz="1800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0000FF"/>
                </a:solidFill>
                <a:latin typeface="Times New Roman"/>
                <a:cs typeface="Times New Roman"/>
              </a:rPr>
              <a:t>президент.</a:t>
            </a:r>
            <a:endParaRPr sz="1800">
              <a:latin typeface="Times New Roman"/>
              <a:cs typeface="Times New Roman"/>
            </a:endParaRPr>
          </a:p>
          <a:p>
            <a:pPr marL="70485" marR="5080" indent="-58419">
              <a:lnSpc>
                <a:spcPct val="170100"/>
              </a:lnSpc>
              <a:spcBef>
                <a:spcPts val="1075"/>
              </a:spcBef>
            </a:pPr>
            <a:r>
              <a:rPr sz="1800" spc="-5" dirty="0">
                <a:solidFill>
                  <a:srgbClr val="0000FF"/>
                </a:solidFill>
                <a:latin typeface="Times New Roman"/>
                <a:cs typeface="Times New Roman"/>
              </a:rPr>
              <a:t>Проект «Бережливое </a:t>
            </a:r>
            <a:r>
              <a:rPr sz="1800" spc="-10" dirty="0">
                <a:solidFill>
                  <a:srgbClr val="0000FF"/>
                </a:solidFill>
                <a:latin typeface="Times New Roman"/>
                <a:cs typeface="Times New Roman"/>
              </a:rPr>
              <a:t>производство» </a:t>
            </a:r>
            <a:r>
              <a:rPr sz="1800" dirty="0">
                <a:solidFill>
                  <a:srgbClr val="0000FF"/>
                </a:solidFill>
                <a:latin typeface="Times New Roman"/>
                <a:cs typeface="Times New Roman"/>
              </a:rPr>
              <a:t>был </a:t>
            </a:r>
            <a:r>
              <a:rPr sz="1800" spc="-10" dirty="0">
                <a:solidFill>
                  <a:srgbClr val="0000FF"/>
                </a:solidFill>
                <a:latin typeface="Times New Roman"/>
                <a:cs typeface="Times New Roman"/>
              </a:rPr>
              <a:t>создан  </a:t>
            </a:r>
            <a:r>
              <a:rPr sz="1800" dirty="0">
                <a:solidFill>
                  <a:srgbClr val="0000FF"/>
                </a:solidFill>
                <a:latin typeface="Times New Roman"/>
                <a:cs typeface="Times New Roman"/>
              </a:rPr>
              <a:t>для реализации поставленных </a:t>
            </a:r>
            <a:r>
              <a:rPr sz="1800" spc="-5" dirty="0">
                <a:solidFill>
                  <a:srgbClr val="0000FF"/>
                </a:solidFill>
                <a:latin typeface="Times New Roman"/>
                <a:cs typeface="Times New Roman"/>
              </a:rPr>
              <a:t>им</a:t>
            </a:r>
            <a:r>
              <a:rPr sz="1800" spc="-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0000FF"/>
                </a:solidFill>
                <a:latin typeface="Times New Roman"/>
                <a:cs typeface="Times New Roman"/>
              </a:rPr>
              <a:t>задач.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" y="3505200"/>
            <a:ext cx="3124200" cy="228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53200" y="228600"/>
            <a:ext cx="2362200" cy="1821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4" y="341324"/>
            <a:ext cx="8391526" cy="6293646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59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ОСНОВНЫХ СРЕДСТВ СТАНДАРТИЗАЦИИ И ВИЗУАЛЬНОГО КОНТРОЛЯ:</a:t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7969" y="1242313"/>
            <a:ext cx="83426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стенд;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указания, где должны находиться те или иные предметы;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знаки обозначения оборудования;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предостережения и оперативные напоминания;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краткие инструкции, памятки, схемы.</a:t>
            </a:r>
          </a:p>
        </p:txBody>
      </p:sp>
    </p:spTree>
    <p:extLst>
      <p:ext uri="{BB962C8B-B14F-4D97-AF65-F5344CB8AC3E}">
        <p14:creationId xmlns:p14="http://schemas.microsoft.com/office/powerpoint/2010/main" val="16959577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40" y="293100"/>
            <a:ext cx="8227060" cy="61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0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304800"/>
            <a:ext cx="8610600" cy="624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2594" y="298830"/>
            <a:ext cx="38220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i="0" spc="-5" dirty="0">
                <a:latin typeface="Times New Roman"/>
                <a:cs typeface="Times New Roman"/>
              </a:rPr>
              <a:t>Примеры </a:t>
            </a:r>
            <a:r>
              <a:rPr sz="2800" i="0" spc="-10" dirty="0">
                <a:latin typeface="Times New Roman"/>
                <a:cs typeface="Times New Roman"/>
              </a:rPr>
              <a:t>внедрения</a:t>
            </a:r>
            <a:r>
              <a:rPr sz="2800" i="0" spc="-25" dirty="0">
                <a:latin typeface="Times New Roman"/>
                <a:cs typeface="Times New Roman"/>
              </a:rPr>
              <a:t> </a:t>
            </a:r>
            <a:r>
              <a:rPr sz="2800" i="0" spc="-5" dirty="0">
                <a:latin typeface="Times New Roman"/>
                <a:cs typeface="Times New Roman"/>
              </a:rPr>
              <a:t>5S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1143000"/>
            <a:ext cx="8458200" cy="5410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92" y="772095"/>
            <a:ext cx="4061318" cy="5974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157" y="914400"/>
            <a:ext cx="4076336" cy="5558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35998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7772400" cy="30777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ПРИМЕРЫ ВИЗУАЛИЗАЦИИ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04800" y="1225153"/>
            <a:ext cx="594360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000" b="0" i="0">
                <a:solidFill>
                  <a:schemeClr val="hlink"/>
                </a:solidFill>
                <a:latin typeface="Times New Roman"/>
                <a:ea typeface="+mn-ea"/>
                <a:cs typeface="Times New Roman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kern="0" dirty="0" smtClean="0"/>
              <a:t>  </a:t>
            </a:r>
            <a:r>
              <a:rPr lang="ru-RU" dirty="0">
                <a:solidFill>
                  <a:srgbClr val="FF0000"/>
                </a:solidFill>
              </a:rPr>
              <a:t>Схема размещения –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kern="0" dirty="0" smtClean="0"/>
              <a:t>   Определяет и фиксирует места расположения всех объектов в виде стандарта</a:t>
            </a:r>
            <a:endParaRPr lang="ru-RU" kern="0" dirty="0"/>
          </a:p>
        </p:txBody>
      </p:sp>
      <p:pic>
        <p:nvPicPr>
          <p:cNvPr id="6" name="Объект 4" descr="C:\Users\Анжелика\Desktop\Фото школ_2\Фото школ_2\20190408_150517.jpg"/>
          <p:cNvPicPr>
            <a:picLocks/>
          </p:cNvPicPr>
          <p:nvPr/>
        </p:nvPicPr>
        <p:blipFill>
          <a:blip r:embed="rId2" cstate="print">
            <a:lum bright="20000"/>
          </a:blip>
          <a:srcRect l="18717" t="29070" r="3968" b="3101"/>
          <a:stretch>
            <a:fillRect/>
          </a:stretch>
        </p:blipFill>
        <p:spPr bwMode="auto">
          <a:xfrm>
            <a:off x="3281149" y="2977059"/>
            <a:ext cx="5544615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04800" y="2270482"/>
            <a:ext cx="441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 рабочей зоны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10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740" y="301878"/>
            <a:ext cx="7836534" cy="553998"/>
          </a:xfrm>
        </p:spPr>
        <p:txBody>
          <a:bodyPr/>
          <a:lstStyle/>
          <a:p>
            <a:r>
              <a:rPr lang="ru-RU" sz="3600" dirty="0">
                <a:solidFill>
                  <a:srgbClr val="FF0000"/>
                </a:solidFill>
              </a:rPr>
              <a:t>Пиктограммы</a:t>
            </a:r>
            <a:endParaRPr lang="ru-RU" sz="3600" dirty="0"/>
          </a:p>
        </p:txBody>
      </p:sp>
      <p:sp>
        <p:nvSpPr>
          <p:cNvPr id="4" name="Объек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применяют для обозначения рабочей зоны, места хранения инвентаря и </a:t>
            </a:r>
            <a:r>
              <a:rPr lang="ru-RU" dirty="0" smtClean="0"/>
              <a:t>оборудования</a:t>
            </a:r>
          </a:p>
          <a:p>
            <a:pPr marL="0" indent="0">
              <a:buNone/>
            </a:pPr>
            <a:r>
              <a:rPr lang="ru-RU" dirty="0"/>
              <a:t>— пиктограммы на местах хранения, обозначающие какие предметы здесь должны находиться;</a:t>
            </a:r>
          </a:p>
          <a:p>
            <a:pPr marL="0" indent="0">
              <a:buNone/>
            </a:pPr>
            <a:r>
              <a:rPr lang="ru-RU" dirty="0"/>
              <a:t>— пиктограммы на предметах обозначают место, где должен находиться данный предмет;</a:t>
            </a:r>
          </a:p>
          <a:p>
            <a:pPr marL="0" indent="0">
              <a:buNone/>
            </a:pPr>
            <a:r>
              <a:rPr lang="ru-RU" dirty="0"/>
              <a:t>— указатели количества показывают, сколько объектов должно храниться в данном месте.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4683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400" y="301878"/>
            <a:ext cx="2809874" cy="430887"/>
          </a:xfrm>
        </p:spPr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Оконтуривание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2" y="762000"/>
            <a:ext cx="4341228" cy="34202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809757"/>
            <a:ext cx="4299264" cy="352746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85800" y="4419600"/>
            <a:ext cx="26670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1">
                <a:solidFill>
                  <a:schemeClr val="hlink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ru-RU" kern="0" dirty="0" smtClean="0"/>
              <a:t>Цветовая маркировка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45292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740" y="301878"/>
            <a:ext cx="7836534" cy="615553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Организация рабочего пространства в детском саду №1 «Ласточка» </a:t>
            </a:r>
            <a:r>
              <a:rPr lang="ru-RU" dirty="0" err="1">
                <a:solidFill>
                  <a:srgbClr val="FF0000"/>
                </a:solidFill>
              </a:rPr>
              <a:t>г.Бор</a:t>
            </a:r>
            <a:r>
              <a:rPr lang="ru-RU" dirty="0">
                <a:solidFill>
                  <a:srgbClr val="FF0000"/>
                </a:solidFill>
              </a:rPr>
              <a:t> после внедрения 5С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70651"/>
            <a:ext cx="7455988" cy="4576809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0363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3994" y="663066"/>
            <a:ext cx="3710304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i="0" dirty="0">
                <a:solidFill>
                  <a:srgbClr val="CC0000"/>
                </a:solidFill>
                <a:latin typeface="Times New Roman"/>
                <a:cs typeface="Times New Roman"/>
              </a:rPr>
              <a:t>28 </a:t>
            </a:r>
            <a:r>
              <a:rPr sz="3200" i="0" spc="-10" dirty="0">
                <a:solidFill>
                  <a:srgbClr val="CC0000"/>
                </a:solidFill>
                <a:latin typeface="Times New Roman"/>
                <a:cs typeface="Times New Roman"/>
              </a:rPr>
              <a:t>августа </a:t>
            </a:r>
            <a:r>
              <a:rPr sz="3200" i="0" dirty="0">
                <a:solidFill>
                  <a:srgbClr val="CC0000"/>
                </a:solidFill>
                <a:latin typeface="Times New Roman"/>
                <a:cs typeface="Times New Roman"/>
              </a:rPr>
              <a:t>2018</a:t>
            </a:r>
            <a:r>
              <a:rPr sz="3200" i="0" spc="-90" dirty="0"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sz="3200" i="0" spc="-45" dirty="0">
                <a:solidFill>
                  <a:srgbClr val="CC0000"/>
                </a:solidFill>
                <a:latin typeface="Times New Roman"/>
                <a:cs typeface="Times New Roman"/>
              </a:rPr>
              <a:t>года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1000" y="1371600"/>
            <a:ext cx="8292083" cy="3276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2140" y="4631182"/>
            <a:ext cx="7465059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FF0000"/>
                </a:solidFill>
                <a:latin typeface="Arial"/>
                <a:cs typeface="Arial"/>
              </a:rPr>
              <a:t>Образовательный </a:t>
            </a:r>
            <a:r>
              <a:rPr sz="1800" spc="-20" dirty="0">
                <a:solidFill>
                  <a:srgbClr val="FF0000"/>
                </a:solidFill>
                <a:latin typeface="Arial"/>
                <a:cs typeface="Arial"/>
              </a:rPr>
              <a:t>форум</a:t>
            </a:r>
            <a:r>
              <a:rPr sz="1800" spc="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FF0000"/>
                </a:solidFill>
                <a:latin typeface="Arial"/>
                <a:cs typeface="Arial"/>
              </a:rPr>
              <a:t>объединит</a:t>
            </a:r>
            <a:endParaRPr sz="1800">
              <a:latin typeface="Arial"/>
              <a:cs typeface="Arial"/>
            </a:endParaRPr>
          </a:p>
          <a:p>
            <a:pPr marL="12700" marR="789305" indent="63500">
              <a:lnSpc>
                <a:spcPct val="100000"/>
              </a:lnSpc>
            </a:pPr>
            <a:r>
              <a:rPr sz="1800" spc="-15" dirty="0">
                <a:solidFill>
                  <a:srgbClr val="FF0000"/>
                </a:solidFill>
                <a:latin typeface="Arial"/>
                <a:cs typeface="Arial"/>
              </a:rPr>
              <a:t>представителей 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сферы </a:t>
            </a:r>
            <a:r>
              <a:rPr sz="1800" spc="-15" dirty="0">
                <a:solidFill>
                  <a:srgbClr val="FF0000"/>
                </a:solidFill>
                <a:latin typeface="Arial"/>
                <a:cs typeface="Arial"/>
              </a:rPr>
              <a:t>образования 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Нижегородской </a:t>
            </a:r>
            <a:r>
              <a:rPr sz="1800" spc="-15" dirty="0">
                <a:solidFill>
                  <a:srgbClr val="FF0000"/>
                </a:solidFill>
                <a:latin typeface="Arial"/>
                <a:cs typeface="Arial"/>
              </a:rPr>
              <a:t>области,  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глав 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администраций 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органов местного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самоуправления,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solidFill>
                  <a:srgbClr val="FF0000"/>
                </a:solidFill>
                <a:latin typeface="Arial"/>
                <a:cs typeface="Arial"/>
              </a:rPr>
              <a:t>руководителей 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муниципальных 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органов управления</a:t>
            </a:r>
            <a:r>
              <a:rPr sz="1800" spc="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FF0000"/>
                </a:solidFill>
                <a:latin typeface="Arial"/>
                <a:cs typeface="Arial"/>
              </a:rPr>
              <a:t>образованием,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предприятия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и 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организации, заинтересованные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в 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совместной</a:t>
            </a:r>
            <a:r>
              <a:rPr sz="1800" spc="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работе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740" y="301878"/>
            <a:ext cx="7836534" cy="430887"/>
          </a:xfrm>
        </p:spPr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Метод дорожных знаков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" y="838200"/>
            <a:ext cx="8608060" cy="1231106"/>
          </a:xfrm>
        </p:spPr>
        <p:txBody>
          <a:bodyPr/>
          <a:lstStyle/>
          <a:p>
            <a:r>
              <a:rPr lang="ru-RU" dirty="0"/>
              <a:t>позволяет сформировать в образовательной организации систему логистики и навигации, информирующих о расположении кабинетов и о маршрутах перемещения по зданию, заложить алгоритм поиска необходимых подразделений и ориентации в </a:t>
            </a:r>
            <a:r>
              <a:rPr lang="ru-RU" dirty="0" smtClean="0"/>
              <a:t>пространстве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7" y="2667000"/>
            <a:ext cx="4267200" cy="3200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60" y="26670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825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740" y="301878"/>
            <a:ext cx="7836534" cy="430887"/>
          </a:xfrm>
        </p:spPr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Система JIT (</a:t>
            </a:r>
            <a:r>
              <a:rPr lang="ru-RU" sz="2800" dirty="0" err="1">
                <a:solidFill>
                  <a:srgbClr val="FF0000"/>
                </a:solidFill>
              </a:rPr>
              <a:t>Just-In-Time</a:t>
            </a:r>
            <a:r>
              <a:rPr lang="ru-RU" sz="2800" dirty="0">
                <a:solidFill>
                  <a:srgbClr val="FF0000"/>
                </a:solidFill>
              </a:rPr>
              <a:t> — точно вовремя) 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990600"/>
            <a:ext cx="8608060" cy="1846659"/>
          </a:xfrm>
        </p:spPr>
        <p:txBody>
          <a:bodyPr/>
          <a:lstStyle/>
          <a:p>
            <a:r>
              <a:rPr lang="ru-RU" dirty="0"/>
              <a:t>система управления материалами, при которой компоненты с предыдущей операции (или от внешнего поставщика) доставляются именно в тот момент, когда они требуются, но не раньше. Данная система ведет к резкому сокращению объема незавершенного производства, материалов и готовой продукции на складах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21" y="2514600"/>
            <a:ext cx="414337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75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297307"/>
            <a:ext cx="699643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i="0" spc="-25" dirty="0" smtClean="0"/>
              <a:t>Инструменты</a:t>
            </a:r>
            <a:r>
              <a:rPr sz="3200" i="0" spc="-25" dirty="0" smtClean="0">
                <a:latin typeface="Times New Roman"/>
                <a:cs typeface="Times New Roman"/>
              </a:rPr>
              <a:t> </a:t>
            </a:r>
            <a:r>
              <a:rPr sz="3200" i="0" spc="-10" dirty="0">
                <a:latin typeface="Times New Roman"/>
                <a:cs typeface="Times New Roman"/>
              </a:rPr>
              <a:t>«Бережливого</a:t>
            </a:r>
            <a:r>
              <a:rPr sz="3200" i="0" spc="-75" dirty="0">
                <a:latin typeface="Times New Roman"/>
                <a:cs typeface="Times New Roman"/>
              </a:rPr>
              <a:t> </a:t>
            </a:r>
            <a:r>
              <a:rPr sz="3200" i="0" spc="-10" dirty="0">
                <a:latin typeface="Times New Roman"/>
                <a:cs typeface="Times New Roman"/>
              </a:rPr>
              <a:t>производства»</a:t>
            </a:r>
            <a:endParaRPr sz="3200" dirty="0"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95016"/>
            <a:ext cx="6883912" cy="516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78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228600"/>
            <a:ext cx="8458200" cy="609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326847"/>
            <a:ext cx="664083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14900" algn="l"/>
              </a:tabLst>
            </a:pPr>
            <a:r>
              <a:rPr sz="2400" b="0" i="0" spc="-25" dirty="0">
                <a:latin typeface="Times New Roman"/>
                <a:cs typeface="Times New Roman"/>
              </a:rPr>
              <a:t>Закон </a:t>
            </a:r>
            <a:r>
              <a:rPr sz="2400" b="0" i="0" spc="-10" dirty="0">
                <a:latin typeface="Times New Roman"/>
                <a:cs typeface="Times New Roman"/>
              </a:rPr>
              <a:t>Паррето </a:t>
            </a:r>
            <a:r>
              <a:rPr sz="2400" b="0" i="0" spc="-15" dirty="0">
                <a:latin typeface="Times New Roman"/>
                <a:cs typeface="Times New Roman"/>
              </a:rPr>
              <a:t>как</a:t>
            </a:r>
            <a:r>
              <a:rPr sz="2400" b="0" i="0" spc="60" dirty="0">
                <a:latin typeface="Times New Roman"/>
                <a:cs typeface="Times New Roman"/>
              </a:rPr>
              <a:t> </a:t>
            </a:r>
            <a:r>
              <a:rPr sz="2400" b="0" i="0" spc="-5" dirty="0">
                <a:latin typeface="Times New Roman"/>
                <a:cs typeface="Times New Roman"/>
              </a:rPr>
              <a:t>базовый</a:t>
            </a:r>
            <a:r>
              <a:rPr sz="2400" b="0" i="0" spc="15" dirty="0">
                <a:latin typeface="Times New Roman"/>
                <a:cs typeface="Times New Roman"/>
              </a:rPr>
              <a:t> </a:t>
            </a:r>
            <a:r>
              <a:rPr sz="2400" b="0" i="0" spc="-5" dirty="0">
                <a:latin typeface="Times New Roman"/>
                <a:cs typeface="Times New Roman"/>
              </a:rPr>
              <a:t>принцип	оптимизации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0" i="0" dirty="0">
                <a:latin typeface="Times New Roman"/>
                <a:cs typeface="Times New Roman"/>
              </a:rPr>
              <a:t>деятельности.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1219200"/>
            <a:ext cx="8077200" cy="4835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297307"/>
            <a:ext cx="699643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i="0" spc="-25" dirty="0">
                <a:latin typeface="Times New Roman"/>
                <a:cs typeface="Times New Roman"/>
              </a:rPr>
              <a:t>Методы </a:t>
            </a:r>
            <a:r>
              <a:rPr sz="3200" i="0" spc="-10" dirty="0">
                <a:latin typeface="Times New Roman"/>
                <a:cs typeface="Times New Roman"/>
              </a:rPr>
              <a:t>«Бережливого</a:t>
            </a:r>
            <a:r>
              <a:rPr sz="3200" i="0" spc="-75" dirty="0">
                <a:latin typeface="Times New Roman"/>
                <a:cs typeface="Times New Roman"/>
              </a:rPr>
              <a:t> </a:t>
            </a:r>
            <a:r>
              <a:rPr sz="3200" i="0" spc="-10" dirty="0">
                <a:latin typeface="Times New Roman"/>
                <a:cs typeface="Times New Roman"/>
              </a:rPr>
              <a:t>производства»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3400" y="1066800"/>
            <a:ext cx="8153400" cy="5079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9740" y="608380"/>
            <a:ext cx="822706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dirty="0" smtClean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Основная задача </a:t>
            </a:r>
            <a:r>
              <a:rPr lang="ru-RU" sz="2000" dirty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изменить мышление сотрудников, создать такую атмосферу, чтобы каждый хотел совершенствоваться, видел проблемы и подавал предложения по их устранению</a:t>
            </a:r>
            <a:r>
              <a:rPr lang="ru-RU" sz="2000" dirty="0" smtClean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"/>
            </a:pPr>
            <a:endParaRPr lang="ru-RU" sz="2000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00294d-00b.jpg"/>
          <p:cNvPicPr>
            <a:picLocks noChangeAspect="1"/>
          </p:cNvPicPr>
          <p:nvPr/>
        </p:nvPicPr>
        <p:blipFill>
          <a:blip r:embed="rId2" cstate="print"/>
          <a:srcRect t="25850"/>
          <a:stretch>
            <a:fillRect/>
          </a:stretch>
        </p:blipFill>
        <p:spPr>
          <a:xfrm>
            <a:off x="324798" y="1905000"/>
            <a:ext cx="8496944" cy="4725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74060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94841"/>
            <a:ext cx="7828237" cy="58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45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266827"/>
            <a:ext cx="296799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i="0" spc="-10" dirty="0">
                <a:latin typeface="Garamond"/>
                <a:cs typeface="Garamond"/>
              </a:rPr>
              <a:t>Литература.</a:t>
            </a:r>
            <a:endParaRPr sz="43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143000"/>
            <a:ext cx="5671219" cy="4779129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355600" marR="409575" indent="-342900" algn="just">
              <a:lnSpc>
                <a:spcPct val="80100"/>
              </a:lnSpc>
              <a:spcBef>
                <a:spcPts val="475"/>
              </a:spcBef>
              <a:buClr>
                <a:srgbClr val="FF9900"/>
              </a:buClr>
              <a:buSzPct val="65625"/>
              <a:buFont typeface="Wingdings"/>
              <a:buChar char=""/>
              <a:tabLst>
                <a:tab pos="355600" algn="l"/>
              </a:tabLst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бережливой среды в образовательной организации: учебно-методическое пособие/ </a:t>
            </a: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Шарина, </a:t>
            </a: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Л.В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Сибирякова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А.Н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Новоселова – Н. Новгород: Нижегородский институт развития образования, 2019</a:t>
            </a:r>
          </a:p>
          <a:p>
            <a:pPr marL="355600" marR="409575" indent="-342900" algn="just">
              <a:lnSpc>
                <a:spcPct val="80100"/>
              </a:lnSpc>
              <a:spcBef>
                <a:spcPts val="475"/>
              </a:spcBef>
              <a:buClr>
                <a:srgbClr val="FF9900"/>
              </a:buClr>
              <a:buSzPct val="65625"/>
              <a:buFont typeface="Wingdings"/>
              <a:buChar char=""/>
              <a:tabLst>
                <a:tab pos="355600" algn="l"/>
              </a:tabLst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5С в школе и детском саду : методическое пособие / авт.-сост. : А. В. Шарина, Л. В. </a:t>
            </a: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Сибирякова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А. Н. Новоселова. — Н. Новгород :Нижегородский институт развития образования, 2019.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marR="409575" indent="-342900" algn="just">
              <a:lnSpc>
                <a:spcPct val="80100"/>
              </a:lnSpc>
              <a:spcBef>
                <a:spcPts val="475"/>
              </a:spcBef>
              <a:buClr>
                <a:srgbClr val="FF9900"/>
              </a:buClr>
              <a:buSzPct val="65625"/>
              <a:buFont typeface="Wingdings"/>
              <a:buChar char=""/>
              <a:tabLst>
                <a:tab pos="355600" algn="l"/>
              </a:tabLst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Учебно-методический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бережливых технологий в образовании ("Фабрика процессов") НИРО  </a:t>
            </a:r>
            <a:r>
              <a:rPr lang="ru-RU" sz="16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http://www.niro.nnov.ru/?</a:t>
            </a:r>
            <a:r>
              <a:rPr lang="ru-RU" sz="16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id=41020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marR="409575" indent="-342900" algn="just">
              <a:lnSpc>
                <a:spcPct val="80100"/>
              </a:lnSpc>
              <a:spcBef>
                <a:spcPts val="475"/>
              </a:spcBef>
              <a:buClr>
                <a:srgbClr val="FF9900"/>
              </a:buClr>
              <a:buSzPct val="65625"/>
              <a:buFont typeface="Wingdings"/>
              <a:buChar char=""/>
              <a:tabLst>
                <a:tab pos="355600" algn="l"/>
              </a:tabLst>
            </a:pP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Вебинар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"Содержательные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аспекты реализации мероприятий Дорожной карты по внедрению бережливых технологий", </a:t>
            </a:r>
            <a:r>
              <a:rPr lang="ru-RU" sz="16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http://www.dist.niro.nnov.ru/p259vuzhzov</a:t>
            </a:r>
            <a:r>
              <a:rPr lang="ru-RU" sz="16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endParaRPr lang="ru-RU" sz="16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409575" indent="-342900" algn="just">
              <a:lnSpc>
                <a:spcPct val="80100"/>
              </a:lnSpc>
              <a:spcBef>
                <a:spcPts val="475"/>
              </a:spcBef>
              <a:buClr>
                <a:srgbClr val="FF9900"/>
              </a:buClr>
              <a:buSzPct val="65625"/>
              <a:buFont typeface="Wingdings"/>
              <a:buChar char=""/>
              <a:tabLst>
                <a:tab pos="355600" algn="l"/>
              </a:tabLst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 Белгородского института развития образования   </a:t>
            </a:r>
            <a:r>
              <a:rPr lang="ru-RU" sz="16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https://beliro.ru/berezhlivoe-obrazovanie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55600" marR="409575" indent="-342900" algn="just">
              <a:lnSpc>
                <a:spcPct val="80100"/>
              </a:lnSpc>
              <a:spcBef>
                <a:spcPts val="475"/>
              </a:spcBef>
              <a:buClr>
                <a:srgbClr val="FF9900"/>
              </a:buClr>
              <a:buSzPct val="65625"/>
              <a:buFont typeface="Wingdings"/>
              <a:buChar char=""/>
              <a:tabLst>
                <a:tab pos="355600" algn="l"/>
              </a:tabLst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Профессиональное сообщество работников образовательных организаций, внедряющих бережливые технологии     </a:t>
            </a:r>
            <a:r>
              <a:rPr 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vk.com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club190403166</a:t>
            </a:r>
            <a:endParaRPr lang="ru-RU" sz="16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409575" indent="-342900" algn="just">
              <a:lnSpc>
                <a:spcPct val="80100"/>
              </a:lnSpc>
              <a:spcBef>
                <a:spcPts val="475"/>
              </a:spcBef>
              <a:buClr>
                <a:srgbClr val="FF9900"/>
              </a:buClr>
              <a:buSzPct val="65625"/>
              <a:buFont typeface="Wingdings"/>
              <a:buChar char=""/>
              <a:tabLst>
                <a:tab pos="355600" algn="l"/>
              </a:tabLst>
            </a:pPr>
            <a:endParaRPr lang="ru-RU" sz="16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124200"/>
            <a:ext cx="3200400" cy="333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141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266827"/>
            <a:ext cx="296799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i="0" spc="-10" dirty="0">
                <a:latin typeface="Garamond"/>
                <a:cs typeface="Garamond"/>
              </a:rPr>
              <a:t>Литература.</a:t>
            </a:r>
            <a:endParaRPr sz="43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785873"/>
            <a:ext cx="8033384" cy="343979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355600" marR="409575" indent="-342900" algn="just">
              <a:lnSpc>
                <a:spcPct val="80100"/>
              </a:lnSpc>
              <a:spcBef>
                <a:spcPts val="475"/>
              </a:spcBef>
              <a:buClr>
                <a:srgbClr val="FF9900"/>
              </a:buClr>
              <a:buSzPct val="65625"/>
              <a:buFont typeface="Wingdings"/>
              <a:buChar char=""/>
              <a:tabLst>
                <a:tab pos="355600" algn="l"/>
              </a:tabLst>
            </a:pPr>
            <a:r>
              <a:rPr sz="1600" spc="-1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Вумек</a:t>
            </a:r>
            <a:r>
              <a:rPr sz="1600" spc="-1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Джеймс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П.,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Джонс Дэниел </a:t>
            </a:r>
            <a:r>
              <a:rPr sz="1600" spc="-15" dirty="0">
                <a:solidFill>
                  <a:srgbClr val="0000FF"/>
                </a:solidFill>
                <a:latin typeface="Times New Roman"/>
                <a:cs typeface="Times New Roman"/>
              </a:rPr>
              <a:t>Т.Бережливое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производство: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Как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избавиться </a:t>
            </a:r>
            <a:r>
              <a:rPr sz="1600" spc="-15" dirty="0">
                <a:solidFill>
                  <a:srgbClr val="0000FF"/>
                </a:solidFill>
                <a:latin typeface="Times New Roman"/>
                <a:cs typeface="Times New Roman"/>
              </a:rPr>
              <a:t>от 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потерь и добиться процветания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вашей компании/Пер.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с </a:t>
            </a:r>
            <a:r>
              <a:rPr sz="1600" spc="-20" dirty="0">
                <a:solidFill>
                  <a:srgbClr val="0000FF"/>
                </a:solidFill>
                <a:latin typeface="Times New Roman"/>
                <a:cs typeface="Times New Roman"/>
              </a:rPr>
              <a:t>англ. 2-ое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изд.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М.: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Альпина  </a:t>
            </a:r>
            <a:r>
              <a:rPr sz="1600" dirty="0">
                <a:solidFill>
                  <a:srgbClr val="0000FF"/>
                </a:solidFill>
                <a:latin typeface="Times New Roman"/>
                <a:cs typeface="Times New Roman"/>
              </a:rPr>
              <a:t>Бизнес </a:t>
            </a:r>
            <a:r>
              <a:rPr sz="1600" spc="-15" dirty="0">
                <a:solidFill>
                  <a:srgbClr val="0000FF"/>
                </a:solidFill>
                <a:latin typeface="Times New Roman"/>
                <a:cs typeface="Times New Roman"/>
              </a:rPr>
              <a:t>Бук, </a:t>
            </a:r>
            <a:r>
              <a:rPr sz="1600" dirty="0">
                <a:solidFill>
                  <a:srgbClr val="0000FF"/>
                </a:solidFill>
                <a:latin typeface="Times New Roman"/>
                <a:cs typeface="Times New Roman"/>
              </a:rPr>
              <a:t>2005. 473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с. </a:t>
            </a:r>
            <a:r>
              <a:rPr sz="1600" dirty="0">
                <a:solidFill>
                  <a:srgbClr val="0000FF"/>
                </a:solidFill>
                <a:latin typeface="Times New Roman"/>
                <a:cs typeface="Times New Roman"/>
              </a:rPr>
              <a:t>(Серия </a:t>
            </a:r>
            <a:r>
              <a:rPr sz="1600" spc="-20" dirty="0">
                <a:solidFill>
                  <a:srgbClr val="0000FF"/>
                </a:solidFill>
                <a:latin typeface="Times New Roman"/>
                <a:cs typeface="Times New Roman"/>
              </a:rPr>
              <a:t>«Модели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менеджмента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ведущих</a:t>
            </a:r>
            <a:r>
              <a:rPr sz="1600" spc="229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корпораций»).</a:t>
            </a:r>
            <a:endParaRPr sz="1600" dirty="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1540"/>
              </a:lnSpc>
              <a:spcBef>
                <a:spcPts val="370"/>
              </a:spcBef>
              <a:buClr>
                <a:srgbClr val="FF9900"/>
              </a:buClr>
              <a:buSzPct val="65625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0000FF"/>
                </a:solidFill>
                <a:latin typeface="Times New Roman"/>
                <a:cs typeface="Times New Roman"/>
              </a:rPr>
              <a:t>Волкова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И.А. </a:t>
            </a:r>
            <a:r>
              <a:rPr sz="1600" dirty="0">
                <a:solidFill>
                  <a:srgbClr val="0000FF"/>
                </a:solidFill>
                <a:latin typeface="Times New Roman"/>
                <a:cs typeface="Times New Roman"/>
              </a:rPr>
              <a:t>Отраслевые особенности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внедрения системы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бе-режливости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// Бизнес.  Образование. Право. </a:t>
            </a:r>
            <a:r>
              <a:rPr sz="1600" dirty="0">
                <a:solidFill>
                  <a:srgbClr val="0000FF"/>
                </a:solidFill>
                <a:latin typeface="Times New Roman"/>
                <a:cs typeface="Times New Roman"/>
              </a:rPr>
              <a:t>Вестник </a:t>
            </a:r>
            <a:r>
              <a:rPr sz="1600" spc="-15" dirty="0">
                <a:solidFill>
                  <a:srgbClr val="0000FF"/>
                </a:solidFill>
                <a:latin typeface="Times New Roman"/>
                <a:cs typeface="Times New Roman"/>
              </a:rPr>
              <a:t>Волгоградского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института </a:t>
            </a:r>
            <a:r>
              <a:rPr sz="1600" spc="5" dirty="0">
                <a:solidFill>
                  <a:srgbClr val="0000FF"/>
                </a:solidFill>
                <a:latin typeface="Times New Roman"/>
                <a:cs typeface="Times New Roman"/>
              </a:rPr>
              <a:t>бизнеса. </a:t>
            </a:r>
            <a:r>
              <a:rPr sz="1600" dirty="0">
                <a:solidFill>
                  <a:srgbClr val="0000FF"/>
                </a:solidFill>
                <a:latin typeface="Times New Roman"/>
                <a:cs typeface="Times New Roman"/>
              </a:rPr>
              <a:t>2016.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Август № </a:t>
            </a:r>
            <a:r>
              <a:rPr sz="1600" dirty="0">
                <a:solidFill>
                  <a:srgbClr val="0000FF"/>
                </a:solidFill>
                <a:latin typeface="Times New Roman"/>
                <a:cs typeface="Times New Roman"/>
              </a:rPr>
              <a:t>3(36). 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С.</a:t>
            </a:r>
            <a:r>
              <a:rPr sz="1600" spc="-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00FF"/>
                </a:solidFill>
                <a:latin typeface="Times New Roman"/>
                <a:cs typeface="Times New Roman"/>
              </a:rPr>
              <a:t>21–25.</a:t>
            </a:r>
            <a:endParaRPr sz="1600" dirty="0">
              <a:latin typeface="Times New Roman"/>
              <a:cs typeface="Times New Roman"/>
            </a:endParaRPr>
          </a:p>
          <a:p>
            <a:pPr marL="355600" marR="161925" indent="-342900">
              <a:lnSpc>
                <a:spcPct val="80000"/>
              </a:lnSpc>
              <a:spcBef>
                <a:spcPts val="390"/>
              </a:spcBef>
              <a:buClr>
                <a:srgbClr val="FF9900"/>
              </a:buClr>
              <a:buSzPct val="65625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0000FF"/>
                </a:solidFill>
                <a:latin typeface="Times New Roman"/>
                <a:cs typeface="Times New Roman"/>
              </a:rPr>
              <a:t>Концепция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«Бережливый регион </a:t>
            </a:r>
            <a:r>
              <a:rPr sz="1600" spc="-15" dirty="0">
                <a:solidFill>
                  <a:srgbClr val="0000FF"/>
                </a:solidFill>
                <a:latin typeface="Times New Roman"/>
                <a:cs typeface="Times New Roman"/>
              </a:rPr>
              <a:t>вХанты-Мансийском </a:t>
            </a:r>
            <a:r>
              <a:rPr sz="1600" spc="-20" dirty="0">
                <a:solidFill>
                  <a:srgbClr val="0000FF"/>
                </a:solidFill>
                <a:latin typeface="Times New Roman"/>
                <a:cs typeface="Times New Roman"/>
              </a:rPr>
              <a:t>автоном-ном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округе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– Югре»  </a:t>
            </a:r>
            <a:r>
              <a:rPr sz="1600" spc="-15" dirty="0">
                <a:solidFill>
                  <a:srgbClr val="0000FF"/>
                </a:solidFill>
                <a:latin typeface="Times New Roman"/>
                <a:cs typeface="Times New Roman"/>
              </a:rPr>
              <a:t>от </a:t>
            </a:r>
            <a:r>
              <a:rPr sz="1600" dirty="0">
                <a:solidFill>
                  <a:srgbClr val="0000FF"/>
                </a:solidFill>
                <a:latin typeface="Times New Roman"/>
                <a:cs typeface="Times New Roman"/>
              </a:rPr>
              <a:t>19 августа 2016 </a:t>
            </a:r>
            <a:r>
              <a:rPr sz="1600" spc="-20" dirty="0">
                <a:solidFill>
                  <a:srgbClr val="0000FF"/>
                </a:solidFill>
                <a:latin typeface="Times New Roman"/>
                <a:cs typeface="Times New Roman"/>
              </a:rPr>
              <a:t>года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№ 455-рп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[Электронный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ресурс].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URL: http://www.up-  </a:t>
            </a:r>
            <a:r>
              <a:rPr sz="1600" dirty="0">
                <a:solidFill>
                  <a:srgbClr val="0000FF"/>
                </a:solidFill>
                <a:latin typeface="Times New Roman"/>
                <a:cs typeface="Times New Roman"/>
              </a:rPr>
              <a:t>pro.ru/library/production_management/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files/koncepciya-berejlivyj.html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(дата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обращения:  </a:t>
            </a:r>
            <a:r>
              <a:rPr sz="1600" dirty="0">
                <a:solidFill>
                  <a:srgbClr val="0000FF"/>
                </a:solidFill>
                <a:latin typeface="Times New Roman"/>
                <a:cs typeface="Times New Roman"/>
              </a:rPr>
              <a:t>01.03.2017).</a:t>
            </a:r>
            <a:endParaRPr sz="1600" dirty="0">
              <a:latin typeface="Times New Roman"/>
              <a:cs typeface="Times New Roman"/>
            </a:endParaRPr>
          </a:p>
          <a:p>
            <a:pPr marL="355600" marR="518159" indent="-342900">
              <a:lnSpc>
                <a:spcPts val="1540"/>
              </a:lnSpc>
              <a:spcBef>
                <a:spcPts val="365"/>
              </a:spcBef>
              <a:buClr>
                <a:srgbClr val="FF9900"/>
              </a:buClr>
              <a:buSzPct val="65625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1600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Петрова</a:t>
            </a:r>
            <a:r>
              <a:rPr sz="1600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В.С.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Проблемы устойчивого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регионального развития </a:t>
            </a:r>
            <a:r>
              <a:rPr sz="1600" spc="-30" dirty="0">
                <a:solidFill>
                  <a:srgbClr val="0000FF"/>
                </a:solidFill>
                <a:latin typeface="Times New Roman"/>
                <a:cs typeface="Times New Roman"/>
              </a:rPr>
              <a:t>//Культура, </a:t>
            </a:r>
            <a:r>
              <a:rPr sz="1600" spc="-25" dirty="0">
                <a:solidFill>
                  <a:srgbClr val="0000FF"/>
                </a:solidFill>
                <a:latin typeface="Times New Roman"/>
                <a:cs typeface="Times New Roman"/>
              </a:rPr>
              <a:t>наука, 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образование: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проблемы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и перспективы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Материалы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V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Международной </a:t>
            </a:r>
            <a:r>
              <a:rPr sz="1600" spc="-30" dirty="0">
                <a:solidFill>
                  <a:srgbClr val="0000FF"/>
                </a:solidFill>
                <a:latin typeface="Times New Roman"/>
                <a:cs typeface="Times New Roman"/>
              </a:rPr>
              <a:t>научно- 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практической конференции. Нижневартовск: </a:t>
            </a:r>
            <a:r>
              <a:rPr sz="1600" spc="-60" dirty="0">
                <a:solidFill>
                  <a:srgbClr val="0000FF"/>
                </a:solidFill>
                <a:latin typeface="Times New Roman"/>
                <a:cs typeface="Times New Roman"/>
              </a:rPr>
              <a:t>НВГУ, </a:t>
            </a:r>
            <a:r>
              <a:rPr sz="1600" dirty="0">
                <a:solidFill>
                  <a:srgbClr val="0000FF"/>
                </a:solidFill>
                <a:latin typeface="Times New Roman"/>
                <a:cs typeface="Times New Roman"/>
              </a:rPr>
              <a:t>2016.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С.</a:t>
            </a:r>
            <a:r>
              <a:rPr sz="1600" spc="1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321–324</a:t>
            </a:r>
            <a:r>
              <a:rPr sz="1600" spc="-10" dirty="0" smtClean="0"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endParaRPr sz="1600" dirty="0">
              <a:latin typeface="Times New Roman"/>
              <a:cs typeface="Times New Roman"/>
            </a:endParaRPr>
          </a:p>
          <a:p>
            <a:pPr marL="355600" marR="381635" indent="-342900">
              <a:lnSpc>
                <a:spcPts val="1540"/>
              </a:lnSpc>
              <a:spcBef>
                <a:spcPts val="375"/>
              </a:spcBef>
              <a:buClr>
                <a:srgbClr val="FF9900"/>
              </a:buClr>
              <a:buSzPct val="65625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1600" spc="-20" dirty="0" smtClean="0"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r>
              <a:rPr sz="1600" spc="-20" dirty="0">
                <a:solidFill>
                  <a:srgbClr val="0000FF"/>
                </a:solidFill>
                <a:latin typeface="Times New Roman"/>
                <a:cs typeface="Times New Roman"/>
              </a:rPr>
              <a:t>УДКМатериалы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очно-заочной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Региональной </a:t>
            </a:r>
            <a:r>
              <a:rPr sz="1600" spc="-15" dirty="0">
                <a:solidFill>
                  <a:srgbClr val="0000FF"/>
                </a:solidFill>
                <a:latin typeface="Times New Roman"/>
                <a:cs typeface="Times New Roman"/>
              </a:rPr>
              <a:t>научно-практической конференции </a:t>
            </a:r>
            <a:r>
              <a:rPr sz="1600" spc="-90" dirty="0">
                <a:solidFill>
                  <a:srgbClr val="0000FF"/>
                </a:solidFill>
                <a:latin typeface="Times New Roman"/>
                <a:cs typeface="Times New Roman"/>
              </a:rPr>
              <a:t>г. 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Нижневартовск, </a:t>
            </a:r>
            <a:r>
              <a:rPr sz="1600" dirty="0">
                <a:solidFill>
                  <a:srgbClr val="0000FF"/>
                </a:solidFill>
                <a:latin typeface="Times New Roman"/>
                <a:cs typeface="Times New Roman"/>
              </a:rPr>
              <a:t>31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марта </a:t>
            </a:r>
            <a:r>
              <a:rPr sz="1600" dirty="0">
                <a:solidFill>
                  <a:srgbClr val="0000FF"/>
                </a:solidFill>
                <a:latin typeface="Times New Roman"/>
                <a:cs typeface="Times New Roman"/>
              </a:rPr>
              <a:t>2017</a:t>
            </a:r>
            <a:r>
              <a:rPr sz="1600" spc="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0000FF"/>
                </a:solidFill>
                <a:latin typeface="Times New Roman"/>
                <a:cs typeface="Times New Roman"/>
              </a:rPr>
              <a:t>года</a:t>
            </a:r>
            <a:endParaRPr sz="1600" dirty="0">
              <a:latin typeface="Times New Roman"/>
              <a:cs typeface="Times New Roman"/>
            </a:endParaRPr>
          </a:p>
          <a:p>
            <a:pPr marL="31750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Издательство </a:t>
            </a:r>
            <a:r>
              <a:rPr sz="1600" spc="-15" dirty="0">
                <a:solidFill>
                  <a:srgbClr val="0000FF"/>
                </a:solidFill>
                <a:latin typeface="Times New Roman"/>
                <a:cs typeface="Times New Roman"/>
              </a:rPr>
              <a:t>Нижневартовского </a:t>
            </a:r>
            <a:r>
              <a:rPr sz="1600" spc="-10" dirty="0">
                <a:solidFill>
                  <a:srgbClr val="0000FF"/>
                </a:solidFill>
                <a:latin typeface="Times New Roman"/>
                <a:cs typeface="Times New Roman"/>
              </a:rPr>
              <a:t>государственного</a:t>
            </a:r>
            <a:r>
              <a:rPr sz="1600" spc="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Times New Roman"/>
                <a:cs typeface="Times New Roman"/>
              </a:rPr>
              <a:t>университета</a:t>
            </a:r>
            <a:endParaRPr sz="1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0" y="1225041"/>
            <a:ext cx="6324600" cy="679737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104775">
              <a:lnSpc>
                <a:spcPct val="100400"/>
              </a:lnSpc>
              <a:spcBef>
                <a:spcPts val="85"/>
              </a:spcBef>
              <a:tabLst>
                <a:tab pos="909955" algn="l"/>
                <a:tab pos="1424940" algn="l"/>
                <a:tab pos="3458210" algn="l"/>
              </a:tabLst>
            </a:pPr>
            <a:r>
              <a:rPr sz="2400" dirty="0">
                <a:solidFill>
                  <a:srgbClr val="0000FF"/>
                </a:solidFill>
                <a:latin typeface="Times New Roman"/>
                <a:cs typeface="Times New Roman"/>
              </a:rPr>
              <a:t>– </a:t>
            </a:r>
            <a:r>
              <a:rPr sz="2000" spc="-15" dirty="0">
                <a:solidFill>
                  <a:srgbClr val="0000FF"/>
                </a:solidFill>
                <a:latin typeface="Times New Roman"/>
                <a:cs typeface="Times New Roman"/>
              </a:rPr>
              <a:t>это	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ФИЛОСОФИЯ, </a:t>
            </a:r>
            <a:r>
              <a:rPr sz="2000" spc="-30" dirty="0">
                <a:solidFill>
                  <a:srgbClr val="0000FF"/>
                </a:solidFill>
                <a:latin typeface="Times New Roman"/>
                <a:cs typeface="Times New Roman"/>
              </a:rPr>
              <a:t>которая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основана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на 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уважении	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к</a:t>
            </a:r>
            <a:r>
              <a:rPr sz="2000" spc="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2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сотрудникам</a:t>
            </a:r>
            <a:r>
              <a:rPr lang="ru-RU" sz="2000" spc="-2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и</a:t>
            </a:r>
            <a:r>
              <a:rPr sz="2000" spc="-1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1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постоянном</a:t>
            </a:r>
            <a:r>
              <a:rPr lang="ru-RU" sz="2000" dirty="0">
                <a:latin typeface="Times New Roman"/>
                <a:cs typeface="Times New Roman"/>
              </a:rPr>
              <a:t> </a:t>
            </a:r>
            <a:r>
              <a:rPr sz="2000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совершенствовании</a:t>
            </a:r>
            <a:r>
              <a:rPr sz="2000" spc="1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процессов.</a:t>
            </a:r>
            <a:endParaRPr sz="2000" dirty="0">
              <a:latin typeface="Times New Roman"/>
              <a:cs typeface="Times New Roman"/>
            </a:endParaRPr>
          </a:p>
          <a:p>
            <a:pPr marL="12700" marR="213995">
              <a:lnSpc>
                <a:spcPct val="100000"/>
              </a:lnSpc>
              <a:tabLst>
                <a:tab pos="2818765" algn="l"/>
              </a:tabLst>
            </a:pPr>
            <a:endParaRPr lang="ru-RU" sz="2500" dirty="0" smtClean="0">
              <a:latin typeface="Times New Roman"/>
              <a:cs typeface="Times New Roman"/>
            </a:endParaRPr>
          </a:p>
          <a:p>
            <a:pPr marL="12700" marR="213995">
              <a:lnSpc>
                <a:spcPct val="100000"/>
              </a:lnSpc>
              <a:tabLst>
                <a:tab pos="2818765" algn="l"/>
              </a:tabLst>
            </a:pPr>
            <a:r>
              <a:rPr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– </a:t>
            </a:r>
            <a:r>
              <a:rPr sz="2000" spc="-15" dirty="0">
                <a:solidFill>
                  <a:srgbClr val="0000FF"/>
                </a:solidFill>
                <a:latin typeface="Times New Roman"/>
                <a:cs typeface="Times New Roman"/>
              </a:rPr>
              <a:t>это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действенная СИСТЕМА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ПРОСТЫХ 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РЕШЕНИЙ</a:t>
            </a:r>
            <a:r>
              <a:rPr sz="2000" i="1" spc="-10" dirty="0">
                <a:solidFill>
                  <a:srgbClr val="0000FF"/>
                </a:solidFill>
                <a:latin typeface="Times New Roman"/>
                <a:cs typeface="Times New Roman"/>
              </a:rPr>
              <a:t>,</a:t>
            </a:r>
            <a:r>
              <a:rPr sz="2000" i="1" spc="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3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которая</a:t>
            </a:r>
            <a:r>
              <a:rPr lang="ru-RU" sz="2000" spc="-3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1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включает</a:t>
            </a:r>
            <a:r>
              <a:rPr sz="2000" spc="-1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методы,  </a:t>
            </a:r>
            <a:r>
              <a:rPr sz="2000" spc="-40" dirty="0">
                <a:solidFill>
                  <a:srgbClr val="0000FF"/>
                </a:solidFill>
                <a:latin typeface="Times New Roman"/>
                <a:cs typeface="Times New Roman"/>
              </a:rPr>
              <a:t>подходы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и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эффективные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инструменты, 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направленные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на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устранение</a:t>
            </a:r>
            <a:r>
              <a:rPr sz="20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u="heavy" spc="-10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потерь</a:t>
            </a:r>
            <a:r>
              <a:rPr sz="2000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u="heavy" spc="-5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и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sz="2000" u="heavy" dirty="0" err="1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оптимизацию</a:t>
            </a:r>
            <a:r>
              <a:rPr sz="2000" u="heavy" spc="10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u="heavy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процессов</a:t>
            </a:r>
            <a:r>
              <a:rPr sz="2400" u="heavy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.</a:t>
            </a:r>
            <a:r>
              <a:rPr lang="ru-RU" sz="2400" dirty="0" smtClean="0"/>
              <a:t> </a:t>
            </a:r>
          </a:p>
          <a:p>
            <a:pPr marL="12700"/>
            <a:endParaRPr lang="ru-RU" sz="20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12700"/>
            <a:r>
              <a:rPr lang="ru-RU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Суть бережливых технологий в том, что  в учреждении сокращаются так называемые «издержки» — то есть  лишние действия сотрудников, непрофильная для них работа, и в результате ПОВЫШАЕТСЯ ПРОИЗВОДИТЕЛЬНОСТЬ ТРУДА.</a:t>
            </a:r>
          </a:p>
          <a:p>
            <a:pPr marL="12700">
              <a:lnSpc>
                <a:spcPct val="100000"/>
              </a:lnSpc>
            </a:pPr>
            <a:endParaRPr lang="ru-RU" sz="2400" u="heavy" dirty="0" smtClean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lang="ru-RU" sz="2400" u="heavy" dirty="0" smtClean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lang="ru-RU" sz="2400" u="heavy" dirty="0" smtClean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lang="ru-RU" sz="2400" u="heavy" dirty="0" smtClean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lang="ru-RU" sz="2400" u="heavy" dirty="0" smtClean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07616" y="386918"/>
            <a:ext cx="629602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i="0" spc="-5" dirty="0">
                <a:latin typeface="Tahoma"/>
                <a:cs typeface="Tahoma"/>
              </a:rPr>
              <a:t>«Бережливое</a:t>
            </a:r>
            <a:r>
              <a:rPr sz="3200" i="0" spc="-40" dirty="0">
                <a:latin typeface="Tahoma"/>
                <a:cs typeface="Tahoma"/>
              </a:rPr>
              <a:t> </a:t>
            </a:r>
            <a:r>
              <a:rPr sz="3200" i="0" spc="-5" dirty="0">
                <a:latin typeface="Tahoma"/>
                <a:cs typeface="Tahoma"/>
              </a:rPr>
              <a:t>производство»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83345" y="6273495"/>
            <a:ext cx="1250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53200" y="3886200"/>
            <a:ext cx="2334769" cy="1981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0959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1761" y="229361"/>
            <a:ext cx="8229600" cy="609600"/>
          </a:xfrm>
          <a:custGeom>
            <a:avLst/>
            <a:gdLst/>
            <a:ahLst/>
            <a:cxnLst/>
            <a:rect l="l" t="t" r="r" b="b"/>
            <a:pathLst>
              <a:path w="8229600" h="609600">
                <a:moveTo>
                  <a:pt x="0" y="609600"/>
                </a:moveTo>
                <a:lnTo>
                  <a:pt x="0" y="0"/>
                </a:lnTo>
                <a:lnTo>
                  <a:pt x="8229600" y="0"/>
                </a:lnTo>
              </a:path>
            </a:pathLst>
          </a:custGeom>
          <a:ln w="19812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3540" y="326847"/>
            <a:ext cx="7153275" cy="1047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580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Из</a:t>
            </a:r>
            <a:r>
              <a:rPr sz="1800" spc="-10" dirty="0"/>
              <a:t> </a:t>
            </a:r>
            <a:r>
              <a:rPr sz="1800" spc="-5" dirty="0"/>
              <a:t>истории</a:t>
            </a:r>
            <a:r>
              <a:rPr sz="1800" i="0" spc="-5" dirty="0"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 marL="12700" marR="5080" indent="685800">
              <a:lnSpc>
                <a:spcPct val="100000"/>
              </a:lnSpc>
              <a:spcBef>
                <a:spcPts val="125"/>
              </a:spcBef>
            </a:pPr>
            <a:r>
              <a:rPr sz="2400" b="0" i="0" spc="-5" dirty="0">
                <a:latin typeface="Times New Roman"/>
                <a:cs typeface="Times New Roman"/>
              </a:rPr>
              <a:t>Идеи </a:t>
            </a:r>
            <a:r>
              <a:rPr sz="2400" b="0" i="0" spc="-10" dirty="0">
                <a:latin typeface="Times New Roman"/>
                <a:cs typeface="Times New Roman"/>
              </a:rPr>
              <a:t>«бережливого </a:t>
            </a:r>
            <a:r>
              <a:rPr sz="2400" b="0" i="0" spc="-15" dirty="0">
                <a:latin typeface="Times New Roman"/>
                <a:cs typeface="Times New Roman"/>
              </a:rPr>
              <a:t>производства» </a:t>
            </a:r>
            <a:r>
              <a:rPr sz="2400" b="0" i="0" spc="-5" dirty="0">
                <a:latin typeface="Times New Roman"/>
                <a:cs typeface="Times New Roman"/>
              </a:rPr>
              <a:t>впервые </a:t>
            </a:r>
            <a:r>
              <a:rPr sz="2400" b="0" i="0" dirty="0">
                <a:latin typeface="Times New Roman"/>
                <a:cs typeface="Times New Roman"/>
              </a:rPr>
              <a:t>были  </a:t>
            </a:r>
            <a:r>
              <a:rPr sz="2400" b="0" i="0" spc="-15" dirty="0">
                <a:latin typeface="Times New Roman"/>
                <a:cs typeface="Times New Roman"/>
              </a:rPr>
              <a:t>сформулированы </a:t>
            </a:r>
            <a:r>
              <a:rPr sz="2400" b="0" i="0" dirty="0">
                <a:latin typeface="Times New Roman"/>
                <a:cs typeface="Times New Roman"/>
              </a:rPr>
              <a:t>и </a:t>
            </a:r>
            <a:r>
              <a:rPr sz="2400" b="0" i="0" spc="-10" dirty="0">
                <a:latin typeface="Times New Roman"/>
                <a:cs typeface="Times New Roman"/>
              </a:rPr>
              <a:t>внедрены </a:t>
            </a:r>
            <a:r>
              <a:rPr sz="2400" b="0" i="0" spc="-40" dirty="0">
                <a:latin typeface="Times New Roman"/>
                <a:cs typeface="Times New Roman"/>
              </a:rPr>
              <a:t>Генри</a:t>
            </a:r>
            <a:r>
              <a:rPr sz="2400" b="0" i="0" spc="15" dirty="0">
                <a:latin typeface="Times New Roman"/>
                <a:cs typeface="Times New Roman"/>
              </a:rPr>
              <a:t> </a:t>
            </a:r>
            <a:r>
              <a:rPr sz="2400" b="0" i="0" spc="-15" dirty="0">
                <a:latin typeface="Times New Roman"/>
                <a:cs typeface="Times New Roman"/>
              </a:rPr>
              <a:t>Фордом.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0600" y="1470311"/>
            <a:ext cx="7010400" cy="3657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3400" y="5759261"/>
            <a:ext cx="82550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Но </a:t>
            </a:r>
            <a:r>
              <a:rPr sz="18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они не получили </a:t>
            </a:r>
            <a:r>
              <a:rPr sz="1800" b="1" spc="-15" dirty="0">
                <a:solidFill>
                  <a:srgbClr val="0000FF"/>
                </a:solidFill>
                <a:latin typeface="Times New Roman"/>
                <a:cs typeface="Times New Roman"/>
              </a:rPr>
              <a:t>широкого </a:t>
            </a:r>
            <a:r>
              <a:rPr sz="18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распространения, 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так </a:t>
            </a:r>
            <a:r>
              <a:rPr sz="18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как </a:t>
            </a:r>
            <a:r>
              <a:rPr sz="1800" b="1" spc="-5" dirty="0" err="1">
                <a:solidFill>
                  <a:srgbClr val="0000FF"/>
                </a:solidFill>
                <a:latin typeface="Times New Roman"/>
                <a:cs typeface="Times New Roman"/>
              </a:rPr>
              <a:t>носили</a:t>
            </a:r>
            <a:r>
              <a:rPr sz="1800" b="1" spc="1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характер</a:t>
            </a:r>
            <a:r>
              <a:rPr lang="ru-RU" sz="1800" b="1" spc="-1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разрозненных мероприятий и не затрагивали само </a:t>
            </a:r>
            <a:r>
              <a:rPr lang="ru-RU" sz="1800" b="1" spc="-1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мировозрение</a:t>
            </a:r>
            <a:r>
              <a:rPr lang="ru-RU" sz="1800" b="1" spc="-1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работников</a:t>
            </a:r>
            <a:endParaRPr sz="1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5462"/>
            <a:ext cx="8964488" cy="1354217"/>
          </a:xfrm>
        </p:spPr>
        <p:txBody>
          <a:bodyPr/>
          <a:lstStyle/>
          <a:p>
            <a:pPr marL="76200">
              <a:spcBef>
                <a:spcPts val="100"/>
              </a:spcBef>
            </a:pPr>
            <a:r>
              <a:rPr lang="ru-RU" sz="2400" dirty="0"/>
              <a:t>Из</a:t>
            </a:r>
            <a:r>
              <a:rPr lang="ru-RU" sz="2400" spc="-30" dirty="0"/>
              <a:t> </a:t>
            </a:r>
            <a:r>
              <a:rPr lang="ru-RU" sz="2400" spc="-5" dirty="0"/>
              <a:t>истории</a:t>
            </a:r>
            <a:r>
              <a:rPr lang="ru-RU" sz="2400" i="0" spc="-5" dirty="0"/>
              <a:t>.</a:t>
            </a:r>
            <a:br>
              <a:rPr lang="ru-RU" sz="2400" i="0" spc="-5" dirty="0"/>
            </a:br>
            <a:r>
              <a:rPr lang="ru-RU" sz="1600" b="0" i="0" spc="-5" dirty="0"/>
              <a:t>Центром </a:t>
            </a:r>
            <a:r>
              <a:rPr lang="ru-RU" sz="1600" b="0" i="0" spc="-15" dirty="0"/>
              <a:t>же </a:t>
            </a:r>
            <a:r>
              <a:rPr lang="ru-RU" sz="1600" b="0" i="0" spc="-5" dirty="0"/>
              <a:t>разработки </a:t>
            </a:r>
            <a:r>
              <a:rPr lang="ru-RU" sz="1600" b="0" i="0" dirty="0"/>
              <a:t>и </a:t>
            </a:r>
            <a:r>
              <a:rPr lang="ru-RU" sz="1600" b="0" i="0" spc="-5" dirty="0"/>
              <a:t>внедрения принципов </a:t>
            </a:r>
            <a:r>
              <a:rPr lang="ru-RU" sz="1600" b="0" i="0" dirty="0"/>
              <a:t>и </a:t>
            </a:r>
            <a:r>
              <a:rPr lang="ru-RU" sz="1600" b="0" i="0" spc="-10" dirty="0"/>
              <a:t>методов бережливого  производства  </a:t>
            </a:r>
            <a:r>
              <a:rPr lang="ru-RU" sz="1600" b="0" i="0" spc="5" dirty="0"/>
              <a:t>стала </a:t>
            </a:r>
            <a:r>
              <a:rPr lang="ru-RU" sz="1600" b="0" i="0" spc="-10" dirty="0"/>
              <a:t>автомобильная </a:t>
            </a:r>
            <a:r>
              <a:rPr lang="ru-RU" sz="1600" b="0" i="0" spc="-20" dirty="0"/>
              <a:t>компания</a:t>
            </a:r>
            <a:r>
              <a:rPr lang="ru-RU" sz="1600" b="0" i="0" spc="40" dirty="0"/>
              <a:t> </a:t>
            </a:r>
            <a:r>
              <a:rPr lang="ru-RU" sz="1600" b="0" i="0" spc="-25" dirty="0"/>
              <a:t>Тойота,</a:t>
            </a:r>
            <a:r>
              <a:rPr lang="ru-RU" sz="1600" b="0" i="0" spc="5" dirty="0"/>
              <a:t> </a:t>
            </a:r>
            <a:r>
              <a:rPr lang="ru-RU" sz="1600" b="0" i="0" dirty="0" smtClean="0"/>
              <a:t>с </a:t>
            </a:r>
            <a:r>
              <a:rPr lang="ru-RU" sz="1600" b="0" i="0" spc="-10" dirty="0" smtClean="0"/>
              <a:t>уникальной  системой </a:t>
            </a:r>
            <a:r>
              <a:rPr lang="ru-RU" sz="1600" b="0" i="0" spc="-10" dirty="0"/>
              <a:t>качества, которая и легла в основу системы ЛИН.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1\Desktop\taichi-ono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44519"/>
            <a:ext cx="1080120" cy="132014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447800" y="1208531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Тайити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Оно –основатель концепции бережливого производства, создавший в 1950-х годах в компании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Toyota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особую производственную систему, основанную на постоянном стремлении к устранению всех видов потерь.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437112"/>
            <a:ext cx="8820472" cy="10081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endParaRPr lang="ru-RU" sz="20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endParaRPr lang="ru-RU" sz="2000" spc="-5" dirty="0" smtClean="0">
              <a:solidFill>
                <a:schemeClr val="accent4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>
              <a:spcBef>
                <a:spcPts val="480"/>
              </a:spcBef>
            </a:pPr>
            <a:endParaRPr lang="ru-RU" sz="2000" spc="-5" dirty="0" smtClean="0">
              <a:solidFill>
                <a:schemeClr val="accent4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lang="ru-RU" sz="1900" b="1" spc="-1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924944"/>
            <a:ext cx="59401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Джеймс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Вумек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Дэниел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Джонс –авторы книги «Бережливое производство». Излагают суть бережливого производства, алгоритм внедрения бережливого производства на предприятии, который хорошо транслируется на сферу образования.</a:t>
            </a:r>
          </a:p>
        </p:txBody>
      </p:sp>
      <p:pic>
        <p:nvPicPr>
          <p:cNvPr id="3074" name="Picture 2" descr="C:\Users\1\Desktop\634_large.jpg"/>
          <p:cNvPicPr>
            <a:picLocks noChangeAspect="1" noChangeArrowheads="1"/>
          </p:cNvPicPr>
          <p:nvPr/>
        </p:nvPicPr>
        <p:blipFill>
          <a:blip r:embed="rId3" cstate="print"/>
          <a:srcRect l="12746" r="6583"/>
          <a:stretch>
            <a:fillRect/>
          </a:stretch>
        </p:blipFill>
        <p:spPr bwMode="auto">
          <a:xfrm>
            <a:off x="5791200" y="2244914"/>
            <a:ext cx="3177842" cy="144016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11560" y="4437112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spcBef>
                <a:spcPts val="575"/>
              </a:spcBef>
            </a:pPr>
            <a:r>
              <a:rPr lang="ru-RU" sz="2000" spc="-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pc="-5" dirty="0" err="1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Масааки</a:t>
            </a:r>
            <a:r>
              <a:rPr lang="ru-RU" spc="-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pc="-5" dirty="0" err="1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Имаи</a:t>
            </a:r>
            <a:r>
              <a:rPr lang="ru-RU" spc="-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- философия  «</a:t>
            </a:r>
            <a:r>
              <a:rPr lang="ru-RU" spc="-5" dirty="0" err="1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кайдзен</a:t>
            </a:r>
            <a:r>
              <a:rPr lang="ru-RU" spc="-5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» (изменение к лучшему) - если сотрудник делает маленькие шаги по улучшению своей деятельности каждый день, то он постоянно совершенствуется и достигает больших результатов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5589240"/>
            <a:ext cx="8820472" cy="12687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endParaRPr lang="ru-RU" sz="20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endParaRPr lang="ru-RU" sz="2000" spc="-5" dirty="0" smtClean="0">
              <a:solidFill>
                <a:schemeClr val="accent4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>
              <a:spcBef>
                <a:spcPts val="480"/>
              </a:spcBef>
            </a:pPr>
            <a:endParaRPr lang="ru-RU" sz="2000" spc="-5" dirty="0" smtClean="0">
              <a:solidFill>
                <a:schemeClr val="accent4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lang="ru-RU" sz="1900" b="1" spc="-1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5589240"/>
            <a:ext cx="8820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56426E"/>
                </a:solidFill>
                <a:latin typeface="Times New Roman" pitchFamily="18" charset="0"/>
                <a:cs typeface="Times New Roman" pitchFamily="18" charset="0"/>
              </a:rPr>
              <a:t>Бережливые технологии в ДОУ –это  эффективное управление временем сотрудников. Использование их в работе сокращает время на выполнение необходимого действия, стандартизирует рядовые операции, уменьшает время, затраченное на подготовку к профессиональной деятельности.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831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740" y="301878"/>
            <a:ext cx="7836534" cy="492443"/>
          </a:xfrm>
        </p:spPr>
        <p:txBody>
          <a:bodyPr/>
          <a:lstStyle/>
          <a:p>
            <a:pPr algn="ctr"/>
            <a:r>
              <a:rPr lang="ru-RU" sz="3200" i="0" dirty="0" smtClean="0"/>
              <a:t>Бережливые технологии в ДОУ</a:t>
            </a:r>
            <a:endParaRPr lang="ru-RU" sz="3200" i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7969" y="1776425"/>
            <a:ext cx="8608060" cy="4062651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400" dirty="0" smtClean="0"/>
              <a:t>Эффективная  реализация федеральных государственных стандартов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Улучшение образовательного процесса, оптимизация работы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 Повышение качества образования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Обеспечение стандартизации и визуализации учебного процесса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Сокращение временных и финансовых потерь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Повышение трудоспособности сотрудников и сохранение человеческих ресурсов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Развитие образовательной организации.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 Дополнительным воспитательное средство обучающихся.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17939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297307"/>
            <a:ext cx="699643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3200" dirty="0"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443753"/>
            <a:ext cx="8801733" cy="615751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</TotalTime>
  <Words>1287</Words>
  <Application>Microsoft Office PowerPoint</Application>
  <PresentationFormat>Экран (4:3)</PresentationFormat>
  <Paragraphs>168</Paragraphs>
  <Slides>49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6" baseType="lpstr">
      <vt:lpstr>Garamond</vt:lpstr>
      <vt:lpstr>Times New Roman</vt:lpstr>
      <vt:lpstr>Tahoma</vt:lpstr>
      <vt:lpstr>Arial</vt:lpstr>
      <vt:lpstr>Wingdings</vt:lpstr>
      <vt:lpstr>Calibri</vt:lpstr>
      <vt:lpstr>Office Theme</vt:lpstr>
      <vt:lpstr>Применение бережливых технологий в образовательном  пространстве  ДОУ</vt:lpstr>
      <vt:lpstr>«Эффективная губерния»</vt:lpstr>
      <vt:lpstr>Презентация PowerPoint</vt:lpstr>
      <vt:lpstr>28 августа 2018 года</vt:lpstr>
      <vt:lpstr>«Бережливое производство»</vt:lpstr>
      <vt:lpstr>Из истории. Идеи «бережливого производства» впервые были  сформулированы и внедрены Генри Фордом.</vt:lpstr>
      <vt:lpstr>Из истории. Центром же разработки и внедрения принципов и методов бережливого  производства  стала автомобильная компания Тойота, с уникальной  системой качества, которая и легла в основу системы ЛИН. </vt:lpstr>
      <vt:lpstr>Бережливые технологии в ДОУ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Методы «Бережливого производства»</vt:lpstr>
      <vt:lpstr>Примеры картирования процесса</vt:lpstr>
      <vt:lpstr>Примеры картирования процессов</vt:lpstr>
      <vt:lpstr>5 Почему? (пример)</vt:lpstr>
      <vt:lpstr>Инструменты «Бережливого производства»</vt:lpstr>
      <vt:lpstr>  Инструменты «Бережливого производства»</vt:lpstr>
      <vt:lpstr>Организация рабочего пространства (5S)</vt:lpstr>
      <vt:lpstr>Шаг 1. Сортировка</vt:lpstr>
      <vt:lpstr>Презентация PowerPoint</vt:lpstr>
      <vt:lpstr>СОРТИРОВКА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ПРИМЕРЫ ОСНОВНЫХ СРЕДСТВ СТАНДАРТИЗАЦИИ И ВИЗУАЛЬНОГО КОНТРОЛЯ: </vt:lpstr>
      <vt:lpstr>Презентация PowerPoint</vt:lpstr>
      <vt:lpstr>Презентация PowerPoint</vt:lpstr>
      <vt:lpstr>Примеры внедрения 5S</vt:lpstr>
      <vt:lpstr>Презентация PowerPoint</vt:lpstr>
      <vt:lpstr>ПРИМЕРЫ ВИЗУАЛИЗАЦИИ</vt:lpstr>
      <vt:lpstr>Пиктограммы</vt:lpstr>
      <vt:lpstr>Оконтуривание </vt:lpstr>
      <vt:lpstr>Организация рабочего пространства в детском саду №1 «Ласточка» г.Бор после внедрения 5С</vt:lpstr>
      <vt:lpstr>Метод дорожных знаков</vt:lpstr>
      <vt:lpstr>Система JIT (Just-In-Time — точно вовремя) </vt:lpstr>
      <vt:lpstr>Инструменты «Бережливого производства»</vt:lpstr>
      <vt:lpstr>Презентация PowerPoint</vt:lpstr>
      <vt:lpstr>Закон Паррето как базовый принцип оптимизации деятельности.</vt:lpstr>
      <vt:lpstr>Методы «Бережливого производства»</vt:lpstr>
      <vt:lpstr>Презентация PowerPoint</vt:lpstr>
      <vt:lpstr>Презентация PowerPoint</vt:lpstr>
      <vt:lpstr>Литература.</vt:lpstr>
      <vt:lpstr>Литература.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1</cp:lastModifiedBy>
  <cp:revision>37</cp:revision>
  <dcterms:created xsi:type="dcterms:W3CDTF">2020-02-18T23:50:15Z</dcterms:created>
  <dcterms:modified xsi:type="dcterms:W3CDTF">2022-10-11T06:24:43Z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2018-09-03T00:00:00Z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2020-02-18T00:00:00Z</vt:filetime>
  </property>
</Properties>
</file>